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61"/>
  </p:notesMasterIdLst>
  <p:sldIdLst>
    <p:sldId id="256" r:id="rId2"/>
    <p:sldId id="339" r:id="rId3"/>
    <p:sldId id="333" r:id="rId4"/>
    <p:sldId id="336" r:id="rId5"/>
    <p:sldId id="337" r:id="rId6"/>
    <p:sldId id="1057" r:id="rId7"/>
    <p:sldId id="1056" r:id="rId8"/>
    <p:sldId id="1058" r:id="rId9"/>
    <p:sldId id="338" r:id="rId10"/>
    <p:sldId id="340" r:id="rId11"/>
    <p:sldId id="341" r:id="rId12"/>
    <p:sldId id="334" r:id="rId13"/>
    <p:sldId id="1053" r:id="rId14"/>
    <p:sldId id="327" r:id="rId15"/>
    <p:sldId id="313" r:id="rId16"/>
    <p:sldId id="314" r:id="rId17"/>
    <p:sldId id="349" r:id="rId18"/>
    <p:sldId id="348" r:id="rId19"/>
    <p:sldId id="266" r:id="rId20"/>
    <p:sldId id="289" r:id="rId21"/>
    <p:sldId id="1051" r:id="rId22"/>
    <p:sldId id="328" r:id="rId23"/>
    <p:sldId id="267" r:id="rId24"/>
    <p:sldId id="291" r:id="rId25"/>
    <p:sldId id="1054" r:id="rId26"/>
    <p:sldId id="268" r:id="rId27"/>
    <p:sldId id="347" r:id="rId28"/>
    <p:sldId id="329" r:id="rId29"/>
    <p:sldId id="361" r:id="rId30"/>
    <p:sldId id="273" r:id="rId31"/>
    <p:sldId id="362" r:id="rId32"/>
    <p:sldId id="994" r:id="rId33"/>
    <p:sldId id="1048" r:id="rId34"/>
    <p:sldId id="991" r:id="rId35"/>
    <p:sldId id="990" r:id="rId36"/>
    <p:sldId id="995" r:id="rId37"/>
    <p:sldId id="1003" r:id="rId38"/>
    <p:sldId id="1004" r:id="rId39"/>
    <p:sldId id="996" r:id="rId40"/>
    <p:sldId id="295" r:id="rId41"/>
    <p:sldId id="1052" r:id="rId42"/>
    <p:sldId id="296" r:id="rId43"/>
    <p:sldId id="319" r:id="rId44"/>
    <p:sldId id="298" r:id="rId45"/>
    <p:sldId id="299" r:id="rId46"/>
    <p:sldId id="330" r:id="rId47"/>
    <p:sldId id="357" r:id="rId48"/>
    <p:sldId id="343" r:id="rId49"/>
    <p:sldId id="358" r:id="rId50"/>
    <p:sldId id="359" r:id="rId51"/>
    <p:sldId id="352" r:id="rId52"/>
    <p:sldId id="353" r:id="rId53"/>
    <p:sldId id="354" r:id="rId54"/>
    <p:sldId id="355" r:id="rId55"/>
    <p:sldId id="360" r:id="rId56"/>
    <p:sldId id="1049" r:id="rId57"/>
    <p:sldId id="351" r:id="rId58"/>
    <p:sldId id="1050" r:id="rId59"/>
    <p:sldId id="35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3333"/>
  </p:normalViewPr>
  <p:slideViewPr>
    <p:cSldViewPr snapToGrid="0">
      <p:cViewPr varScale="1">
        <p:scale>
          <a:sx n="150" d="100"/>
          <a:sy n="150" d="100"/>
        </p:scale>
        <p:origin x="1996" y="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19F49-AD2E-499B-BD9A-40A2D763B4D2}" type="datetimeFigureOut">
              <a:rPr lang="en-CA" smtClean="0"/>
              <a:t>2023-08-14</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0408A-D75B-4EB5-A3FF-9921A5BC20E4}" type="slidenum">
              <a:rPr lang="en-CA" smtClean="0"/>
              <a:t>‹#›</a:t>
            </a:fld>
            <a:endParaRPr lang="en-CA"/>
          </a:p>
        </p:txBody>
      </p:sp>
    </p:spTree>
    <p:extLst>
      <p:ext uri="{BB962C8B-B14F-4D97-AF65-F5344CB8AC3E}">
        <p14:creationId xmlns:p14="http://schemas.microsoft.com/office/powerpoint/2010/main" val="81376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860408A-D75B-4EB5-A3FF-9921A5BC20E4}" type="slidenum">
              <a:rPr lang="en-CA" smtClean="0"/>
              <a:t>1</a:t>
            </a:fld>
            <a:endParaRPr lang="en-CA"/>
          </a:p>
        </p:txBody>
      </p:sp>
    </p:spTree>
    <p:extLst>
      <p:ext uri="{BB962C8B-B14F-4D97-AF65-F5344CB8AC3E}">
        <p14:creationId xmlns:p14="http://schemas.microsoft.com/office/powerpoint/2010/main" val="360701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tend to use </a:t>
            </a:r>
            <a:r>
              <a:rPr lang="en-GB" dirty="0" err="1"/>
              <a:t>i</a:t>
            </a:r>
            <a:r>
              <a:rPr lang="en-GB" dirty="0"/>
              <a:t>, j, and k for counters because in the first third generation language, FORTRAN, letters had to be used for certain variables, and certain types of number could only be assigned to certain letters. Integer values (whole numbers) could only be assigned to the letters from </a:t>
            </a:r>
            <a:r>
              <a:rPr lang="en-GB" dirty="0" err="1"/>
              <a:t>i</a:t>
            </a:r>
            <a:r>
              <a:rPr lang="en-GB" dirty="0"/>
              <a:t> (for integer) onwards. For this reason, people still use </a:t>
            </a:r>
            <a:r>
              <a:rPr lang="en-GB" dirty="0" err="1"/>
              <a:t>i</a:t>
            </a:r>
            <a:r>
              <a:rPr lang="en-GB" dirty="0"/>
              <a:t>, j, k for counting things (but not lowercase "L" -- it looks too much like a one).</a:t>
            </a:r>
          </a:p>
        </p:txBody>
      </p:sp>
      <p:sp>
        <p:nvSpPr>
          <p:cNvPr id="4" name="Slide Number Placeholder 3"/>
          <p:cNvSpPr>
            <a:spLocks noGrp="1"/>
          </p:cNvSpPr>
          <p:nvPr>
            <p:ph type="sldNum" sz="quarter" idx="10"/>
          </p:nvPr>
        </p:nvSpPr>
        <p:spPr/>
        <p:txBody>
          <a:bodyPr/>
          <a:lstStyle/>
          <a:p>
            <a:fld id="{40AF8E6D-2F87-4F6A-97CA-AABE12BDBAA7}" type="slidenum">
              <a:rPr lang="en-GB" smtClean="0"/>
              <a:t>32</a:t>
            </a:fld>
            <a:endParaRPr lang="en-GB"/>
          </a:p>
        </p:txBody>
      </p:sp>
    </p:spTree>
    <p:extLst>
      <p:ext uri="{BB962C8B-B14F-4D97-AF65-F5344CB8AC3E}">
        <p14:creationId xmlns:p14="http://schemas.microsoft.com/office/powerpoint/2010/main" val="195211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35</a:t>
            </a:fld>
            <a:endParaRPr lang="en-GB"/>
          </a:p>
        </p:txBody>
      </p:sp>
    </p:spTree>
    <p:extLst>
      <p:ext uri="{BB962C8B-B14F-4D97-AF65-F5344CB8AC3E}">
        <p14:creationId xmlns:p14="http://schemas.microsoft.com/office/powerpoint/2010/main" val="39453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36</a:t>
            </a:fld>
            <a:endParaRPr lang="en-GB"/>
          </a:p>
        </p:txBody>
      </p:sp>
    </p:spTree>
    <p:extLst>
      <p:ext uri="{BB962C8B-B14F-4D97-AF65-F5344CB8AC3E}">
        <p14:creationId xmlns:p14="http://schemas.microsoft.com/office/powerpoint/2010/main" val="68885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37</a:t>
            </a:fld>
            <a:endParaRPr lang="en-GB"/>
          </a:p>
        </p:txBody>
      </p:sp>
    </p:spTree>
    <p:extLst>
      <p:ext uri="{BB962C8B-B14F-4D97-AF65-F5344CB8AC3E}">
        <p14:creationId xmlns:p14="http://schemas.microsoft.com/office/powerpoint/2010/main" val="98972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0AF8E6D-2F87-4F6A-97CA-AABE12BDBAA7}" type="slidenum">
              <a:rPr lang="en-GB" smtClean="0"/>
              <a:t>38</a:t>
            </a:fld>
            <a:endParaRPr lang="en-GB"/>
          </a:p>
        </p:txBody>
      </p:sp>
    </p:spTree>
    <p:extLst>
      <p:ext uri="{BB962C8B-B14F-4D97-AF65-F5344CB8AC3E}">
        <p14:creationId xmlns:p14="http://schemas.microsoft.com/office/powerpoint/2010/main" val="274596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AFD24C9-49B2-4E9F-9578-132B06112853}" type="datetimeFigureOut">
              <a:rPr lang="en-CA" smtClean="0"/>
              <a:t>2023-08-14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6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13135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8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FD24C9-49B2-4E9F-9578-132B06112853}" type="datetimeFigureOut">
              <a:rPr lang="en-CA" smtClean="0"/>
              <a:t>2023-08-14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96588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D24C9-49B2-4E9F-9578-132B06112853}" type="datetimeFigureOut">
              <a:rPr lang="en-CA" smtClean="0"/>
              <a:t>2023-08-14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105D916-D30A-4108-AB06-E8DB4388557B}" type="slidenum">
              <a:rPr lang="en-CA" smtClean="0"/>
              <a:t>‹#›</a:t>
            </a:fld>
            <a:endParaRPr lang="en-CA"/>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5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FD24C9-49B2-4E9F-9578-132B06112853}" type="datetimeFigureOut">
              <a:rPr lang="en-CA" smtClean="0"/>
              <a:t>2023-08-14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3487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FD24C9-49B2-4E9F-9578-132B06112853}" type="datetimeFigureOut">
              <a:rPr lang="en-CA" smtClean="0"/>
              <a:t>2023-08-14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26051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FD24C9-49B2-4E9F-9578-132B06112853}" type="datetimeFigureOut">
              <a:rPr lang="en-CA" smtClean="0"/>
              <a:t>2023-08-14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48753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D24C9-49B2-4E9F-9578-132B06112853}" type="datetimeFigureOut">
              <a:rPr lang="en-CA" smtClean="0"/>
              <a:t>2023-08-14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352314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2023-08-14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spTree>
    <p:extLst>
      <p:ext uri="{BB962C8B-B14F-4D97-AF65-F5344CB8AC3E}">
        <p14:creationId xmlns:p14="http://schemas.microsoft.com/office/powerpoint/2010/main" val="219300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FD24C9-49B2-4E9F-9578-132B06112853}" type="datetimeFigureOut">
              <a:rPr lang="en-CA" smtClean="0"/>
              <a:t>2023-08-14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105D916-D30A-4108-AB06-E8DB4388557B}" type="slidenum">
              <a:rPr lang="en-CA" smtClean="0"/>
              <a:t>‹#›</a:t>
            </a:fld>
            <a:endParaRPr lang="en-CA"/>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6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AFD24C9-49B2-4E9F-9578-132B06112853}" type="datetimeFigureOut">
              <a:rPr lang="en-CA" smtClean="0"/>
              <a:t>2023-08-14</a:t>
            </a:fld>
            <a:endParaRPr lang="en-CA"/>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CA"/>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C105D916-D30A-4108-AB06-E8DB4388557B}" type="slidenum">
              <a:rPr lang="en-CA" smtClean="0"/>
              <a:t>‹#›</a:t>
            </a:fld>
            <a:endParaRPr lang="en-CA"/>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MD-flag-background-ppt.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9" name="Picture 8" descr="UMBC-primary-logo-CMYK-on-black.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sp>
        <p:nvSpPr>
          <p:cNvPr id="10" name="TextBox 9">
            <a:extLst>
              <a:ext uri="{FF2B5EF4-FFF2-40B4-BE49-F238E27FC236}">
                <a16:creationId xmlns:a16="http://schemas.microsoft.com/office/drawing/2014/main" id="{8FAC88E3-62C4-FC4D-800F-8986516497A0}"/>
              </a:ext>
            </a:extLst>
          </p:cNvPr>
          <p:cNvSpPr txBox="1"/>
          <p:nvPr userDrawn="1"/>
        </p:nvSpPr>
        <p:spPr>
          <a:xfrm>
            <a:off x="8058150" y="307825"/>
            <a:ext cx="1062791" cy="246221"/>
          </a:xfrm>
          <a:prstGeom prst="rect">
            <a:avLst/>
          </a:prstGeom>
          <a:noFill/>
        </p:spPr>
        <p:txBody>
          <a:bodyPr wrap="none" lIns="0" tIns="0" rIns="0" bIns="0" rtlCol="0">
            <a:spAutoFit/>
          </a:bodyPr>
          <a:lstStyle/>
          <a:p>
            <a:r>
              <a:rPr lang="en-US" sz="1600" dirty="0">
                <a:solidFill>
                  <a:srgbClr val="FEB414"/>
                </a:solidFill>
              </a:rPr>
              <a:t>Data Science</a:t>
            </a:r>
          </a:p>
        </p:txBody>
      </p:sp>
    </p:spTree>
    <p:extLst>
      <p:ext uri="{BB962C8B-B14F-4D97-AF65-F5344CB8AC3E}">
        <p14:creationId xmlns:p14="http://schemas.microsoft.com/office/powerpoint/2010/main" val="27510275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tackoverflow.com/questions/35254852/how-to-change-the-jupyter-start-up-folde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accounts.google.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Introduction to Python</a:t>
            </a:r>
          </a:p>
        </p:txBody>
      </p:sp>
      <p:sp>
        <p:nvSpPr>
          <p:cNvPr id="7" name="Subtitle 2">
            <a:extLst>
              <a:ext uri="{FF2B5EF4-FFF2-40B4-BE49-F238E27FC236}">
                <a16:creationId xmlns:a16="http://schemas.microsoft.com/office/drawing/2014/main" id="{BC1261BF-580A-A64D-87F0-3D41A9677441}"/>
              </a:ext>
            </a:extLst>
          </p:cNvPr>
          <p:cNvSpPr>
            <a:spLocks noGrp="1"/>
          </p:cNvSpPr>
          <p:nvPr>
            <p:ph type="subTitle" idx="1"/>
          </p:nvPr>
        </p:nvSpPr>
        <p:spPr>
          <a:xfrm>
            <a:off x="6457950" y="4960137"/>
            <a:ext cx="2400300" cy="1463040"/>
          </a:xfrm>
        </p:spPr>
        <p:txBody>
          <a:bodyPr>
            <a:normAutofit/>
          </a:bodyPr>
          <a:lstStyle/>
          <a:p>
            <a:r>
              <a:rPr lang="en-CA" b="1" dirty="0"/>
              <a:t>Python Crash Course</a:t>
            </a:r>
          </a:p>
          <a:p>
            <a:r>
              <a:rPr lang="en-CA" dirty="0"/>
              <a:t>DATA 601</a:t>
            </a:r>
          </a:p>
        </p:txBody>
      </p:sp>
      <p:pic>
        <p:nvPicPr>
          <p:cNvPr id="4" name="Picture 3">
            <a:extLst>
              <a:ext uri="{FF2B5EF4-FFF2-40B4-BE49-F238E27FC236}">
                <a16:creationId xmlns:a16="http://schemas.microsoft.com/office/drawing/2014/main" id="{153677A2-633A-B641-A41D-E8F90B8EEB4C}"/>
              </a:ext>
            </a:extLst>
          </p:cNvPr>
          <p:cNvPicPr>
            <a:picLocks noChangeAspect="1"/>
          </p:cNvPicPr>
          <p:nvPr/>
        </p:nvPicPr>
        <p:blipFill>
          <a:blip r:embed="rId3"/>
          <a:stretch>
            <a:fillRect/>
          </a:stretch>
        </p:blipFill>
        <p:spPr>
          <a:xfrm>
            <a:off x="3488267" y="1625601"/>
            <a:ext cx="1896533" cy="1896533"/>
          </a:xfrm>
          <a:prstGeom prst="rect">
            <a:avLst/>
          </a:prstGeom>
        </p:spPr>
      </p:pic>
    </p:spTree>
    <p:extLst>
      <p:ext uri="{BB962C8B-B14F-4D97-AF65-F5344CB8AC3E}">
        <p14:creationId xmlns:p14="http://schemas.microsoft.com/office/powerpoint/2010/main" val="17997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6601-17B0-7C48-8D0A-7E16ED17C818}"/>
              </a:ext>
            </a:extLst>
          </p:cNvPr>
          <p:cNvSpPr>
            <a:spLocks noGrp="1"/>
          </p:cNvSpPr>
          <p:nvPr>
            <p:ph type="title"/>
          </p:nvPr>
        </p:nvSpPr>
        <p:spPr/>
        <p:txBody>
          <a:bodyPr/>
          <a:lstStyle/>
          <a:p>
            <a:r>
              <a:rPr lang="en-US" dirty="0"/>
              <a:t>If you All Have either of these, We are ready to start</a:t>
            </a:r>
          </a:p>
        </p:txBody>
      </p:sp>
      <p:pic>
        <p:nvPicPr>
          <p:cNvPr id="5" name="Picture 4">
            <a:extLst>
              <a:ext uri="{FF2B5EF4-FFF2-40B4-BE49-F238E27FC236}">
                <a16:creationId xmlns:a16="http://schemas.microsoft.com/office/drawing/2014/main" id="{93212A94-872E-544A-AA58-C9BAA2882315}"/>
              </a:ext>
            </a:extLst>
          </p:cNvPr>
          <p:cNvPicPr>
            <a:picLocks noChangeAspect="1"/>
          </p:cNvPicPr>
          <p:nvPr/>
        </p:nvPicPr>
        <p:blipFill>
          <a:blip r:embed="rId2"/>
          <a:stretch>
            <a:fillRect/>
          </a:stretch>
        </p:blipFill>
        <p:spPr>
          <a:xfrm>
            <a:off x="380010" y="2310247"/>
            <a:ext cx="8383979" cy="1627817"/>
          </a:xfrm>
          <a:prstGeom prst="rect">
            <a:avLst/>
          </a:prstGeom>
        </p:spPr>
      </p:pic>
      <p:pic>
        <p:nvPicPr>
          <p:cNvPr id="6" name="Picture 5">
            <a:extLst>
              <a:ext uri="{FF2B5EF4-FFF2-40B4-BE49-F238E27FC236}">
                <a16:creationId xmlns:a16="http://schemas.microsoft.com/office/drawing/2014/main" id="{E5FA26F2-96D6-BF46-A01C-8F33426ED430}"/>
              </a:ext>
            </a:extLst>
          </p:cNvPr>
          <p:cNvPicPr>
            <a:picLocks noChangeAspect="1"/>
          </p:cNvPicPr>
          <p:nvPr/>
        </p:nvPicPr>
        <p:blipFill>
          <a:blip r:embed="rId3"/>
          <a:stretch>
            <a:fillRect/>
          </a:stretch>
        </p:blipFill>
        <p:spPr>
          <a:xfrm>
            <a:off x="415637" y="4649353"/>
            <a:ext cx="8497536" cy="1707907"/>
          </a:xfrm>
          <a:prstGeom prst="rect">
            <a:avLst/>
          </a:prstGeom>
        </p:spPr>
      </p:pic>
    </p:spTree>
    <p:extLst>
      <p:ext uri="{BB962C8B-B14F-4D97-AF65-F5344CB8AC3E}">
        <p14:creationId xmlns:p14="http://schemas.microsoft.com/office/powerpoint/2010/main" val="222105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15214-87E1-9347-8397-FE7A54E3DC38}"/>
              </a:ext>
            </a:extLst>
          </p:cNvPr>
          <p:cNvSpPr>
            <a:spLocks noGrp="1"/>
          </p:cNvSpPr>
          <p:nvPr>
            <p:ph type="title"/>
          </p:nvPr>
        </p:nvSpPr>
        <p:spPr/>
        <p:txBody>
          <a:bodyPr/>
          <a:lstStyle/>
          <a:p>
            <a:r>
              <a:rPr lang="en-US" dirty="0"/>
              <a:t>What is Python?</a:t>
            </a:r>
          </a:p>
        </p:txBody>
      </p:sp>
      <p:sp>
        <p:nvSpPr>
          <p:cNvPr id="5" name="Text Placeholder 4">
            <a:extLst>
              <a:ext uri="{FF2B5EF4-FFF2-40B4-BE49-F238E27FC236}">
                <a16:creationId xmlns:a16="http://schemas.microsoft.com/office/drawing/2014/main" id="{D18F5CBC-5749-2546-8DA7-0B6AF013709E}"/>
              </a:ext>
            </a:extLst>
          </p:cNvPr>
          <p:cNvSpPr>
            <a:spLocks noGrp="1"/>
          </p:cNvSpPr>
          <p:nvPr>
            <p:ph type="body" idx="1"/>
          </p:nvPr>
        </p:nvSpPr>
        <p:spPr/>
        <p:txBody>
          <a:bodyPr/>
          <a:lstStyle/>
          <a:p>
            <a:endParaRPr lang="en-US"/>
          </a:p>
        </p:txBody>
      </p:sp>
      <p:grpSp>
        <p:nvGrpSpPr>
          <p:cNvPr id="2" name="Group 1">
            <a:extLst>
              <a:ext uri="{FF2B5EF4-FFF2-40B4-BE49-F238E27FC236}">
                <a16:creationId xmlns:a16="http://schemas.microsoft.com/office/drawing/2014/main" id="{11BFDD19-E831-5D45-97DF-C388C0093108}"/>
              </a:ext>
            </a:extLst>
          </p:cNvPr>
          <p:cNvGrpSpPr/>
          <p:nvPr/>
        </p:nvGrpSpPr>
        <p:grpSpPr>
          <a:xfrm>
            <a:off x="342900" y="414668"/>
            <a:ext cx="8515349" cy="2715011"/>
            <a:chOff x="342900" y="414668"/>
            <a:chExt cx="8515349" cy="2715011"/>
          </a:xfrm>
        </p:grpSpPr>
        <p:sp>
          <p:nvSpPr>
            <p:cNvPr id="6" name="TextBox 5">
              <a:extLst>
                <a:ext uri="{FF2B5EF4-FFF2-40B4-BE49-F238E27FC236}">
                  <a16:creationId xmlns:a16="http://schemas.microsoft.com/office/drawing/2014/main" id="{D774A739-2259-674C-B989-057815BC4046}"/>
                </a:ext>
              </a:extLst>
            </p:cNvPr>
            <p:cNvSpPr txBox="1"/>
            <p:nvPr/>
          </p:nvSpPr>
          <p:spPr>
            <a:xfrm>
              <a:off x="342900" y="414668"/>
              <a:ext cx="7333807" cy="646331"/>
            </a:xfrm>
            <a:prstGeom prst="rect">
              <a:avLst/>
            </a:prstGeom>
            <a:noFill/>
          </p:spPr>
          <p:txBody>
            <a:bodyPr wrap="square" rtlCol="0">
              <a:spAutoFit/>
            </a:bodyPr>
            <a:lstStyle/>
            <a:p>
              <a:r>
                <a:rPr lang="en-US" dirty="0"/>
                <a:t>Python is an object-oriented, high-level programming language with integrated dynamic semantics primarily for web and app development.</a:t>
              </a:r>
            </a:p>
          </p:txBody>
        </p:sp>
        <p:sp>
          <p:nvSpPr>
            <p:cNvPr id="7" name="TextBox 6">
              <a:extLst>
                <a:ext uri="{FF2B5EF4-FFF2-40B4-BE49-F238E27FC236}">
                  <a16:creationId xmlns:a16="http://schemas.microsoft.com/office/drawing/2014/main" id="{5DD65519-5AD1-8542-8D1D-D905720F7E2C}"/>
                </a:ext>
              </a:extLst>
            </p:cNvPr>
            <p:cNvSpPr txBox="1"/>
            <p:nvPr/>
          </p:nvSpPr>
          <p:spPr>
            <a:xfrm>
              <a:off x="893135" y="1414129"/>
              <a:ext cx="7262037" cy="646331"/>
            </a:xfrm>
            <a:prstGeom prst="rect">
              <a:avLst/>
            </a:prstGeom>
            <a:noFill/>
          </p:spPr>
          <p:txBody>
            <a:bodyPr wrap="square" rtlCol="0">
              <a:spAutoFit/>
            </a:bodyPr>
            <a:lstStyle/>
            <a:p>
              <a:r>
                <a:rPr lang="en-US" dirty="0"/>
                <a:t>Python is relatively simple, so it's easy to learn since it requires a unique syntax that focuses on readability.</a:t>
              </a:r>
            </a:p>
          </p:txBody>
        </p:sp>
        <p:sp>
          <p:nvSpPr>
            <p:cNvPr id="8" name="TextBox 7">
              <a:extLst>
                <a:ext uri="{FF2B5EF4-FFF2-40B4-BE49-F238E27FC236}">
                  <a16:creationId xmlns:a16="http://schemas.microsoft.com/office/drawing/2014/main" id="{7680BED3-C635-EC4F-B2EC-F6C2DCE8225D}"/>
                </a:ext>
              </a:extLst>
            </p:cNvPr>
            <p:cNvSpPr txBox="1"/>
            <p:nvPr/>
          </p:nvSpPr>
          <p:spPr>
            <a:xfrm>
              <a:off x="1254640" y="2483348"/>
              <a:ext cx="7603609" cy="646331"/>
            </a:xfrm>
            <a:prstGeom prst="rect">
              <a:avLst/>
            </a:prstGeom>
            <a:noFill/>
          </p:spPr>
          <p:txBody>
            <a:bodyPr wrap="square" rtlCol="0">
              <a:spAutoFit/>
            </a:bodyPr>
            <a:lstStyle/>
            <a:p>
              <a:r>
                <a:rPr lang="en-US" dirty="0"/>
                <a:t>Python supports the use of modules and packages, so that programs can be designed in a modular style and code can be reused across a variety of projects.</a:t>
              </a:r>
            </a:p>
          </p:txBody>
        </p:sp>
      </p:grpSp>
      <p:pic>
        <p:nvPicPr>
          <p:cNvPr id="9" name="Picture 8">
            <a:extLst>
              <a:ext uri="{FF2B5EF4-FFF2-40B4-BE49-F238E27FC236}">
                <a16:creationId xmlns:a16="http://schemas.microsoft.com/office/drawing/2014/main" id="{A6508A02-F7CA-0C40-A7A8-1C3CF254446A}"/>
              </a:ext>
            </a:extLst>
          </p:cNvPr>
          <p:cNvPicPr>
            <a:picLocks noChangeAspect="1"/>
          </p:cNvPicPr>
          <p:nvPr/>
        </p:nvPicPr>
        <p:blipFill>
          <a:blip r:embed="rId2"/>
          <a:stretch>
            <a:fillRect/>
          </a:stretch>
        </p:blipFill>
        <p:spPr>
          <a:xfrm>
            <a:off x="6981412" y="5017871"/>
            <a:ext cx="1332855" cy="1332855"/>
          </a:xfrm>
          <a:prstGeom prst="rect">
            <a:avLst/>
          </a:prstGeom>
        </p:spPr>
      </p:pic>
    </p:spTree>
    <p:extLst>
      <p:ext uri="{BB962C8B-B14F-4D97-AF65-F5344CB8AC3E}">
        <p14:creationId xmlns:p14="http://schemas.microsoft.com/office/powerpoint/2010/main" val="83400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Python?</a:t>
            </a:r>
          </a:p>
        </p:txBody>
      </p:sp>
      <p:sp>
        <p:nvSpPr>
          <p:cNvPr id="3" name="Content Placeholder 2"/>
          <p:cNvSpPr>
            <a:spLocks noGrp="1"/>
          </p:cNvSpPr>
          <p:nvPr>
            <p:ph idx="1"/>
          </p:nvPr>
        </p:nvSpPr>
        <p:spPr>
          <a:xfrm>
            <a:off x="820752" y="2084832"/>
            <a:ext cx="7961741" cy="4023360"/>
          </a:xfrm>
        </p:spPr>
        <p:txBody>
          <a:bodyPr/>
          <a:lstStyle/>
          <a:p>
            <a:r>
              <a:rPr lang="en-CA" b="1" dirty="0"/>
              <a:t>Open Source/Free:</a:t>
            </a:r>
            <a:r>
              <a:rPr lang="en-CA" dirty="0"/>
              <a:t> No need to worry about licences </a:t>
            </a:r>
          </a:p>
          <a:p>
            <a:r>
              <a:rPr lang="en-CA" b="1" dirty="0"/>
              <a:t>Cross-platform: </a:t>
            </a:r>
            <a:r>
              <a:rPr lang="en-CA" dirty="0"/>
              <a:t>Can be used with Windows/Macs OS/Linux – even Android and iOS!</a:t>
            </a:r>
          </a:p>
          <a:p>
            <a:r>
              <a:rPr lang="en-CA" b="1" dirty="0"/>
              <a:t>Full-featured Packages: </a:t>
            </a:r>
            <a:r>
              <a:rPr lang="en-CA" dirty="0"/>
              <a:t>If there’s something you want to do, there’s probably a package out there to help you</a:t>
            </a:r>
          </a:p>
          <a:p>
            <a:r>
              <a:rPr lang="en-CA" b="1" dirty="0"/>
              <a:t>Code Portability: </a:t>
            </a:r>
            <a:r>
              <a:rPr lang="en-CA" dirty="0"/>
              <a:t>With most code, it can run unaltered on a plethora of computers so long as all the required modules are supplied</a:t>
            </a:r>
          </a:p>
          <a:p>
            <a:r>
              <a:rPr lang="en-CA" b="1" dirty="0"/>
              <a:t>Large and Growing Community:</a:t>
            </a:r>
            <a:r>
              <a:rPr lang="en-CA" dirty="0"/>
              <a:t> People from all fields from Data Science to Physics are coding in Python, creating a diverse and rich community of experts all over.</a:t>
            </a:r>
            <a:endParaRPr lang="en-CA" b="1" dirty="0"/>
          </a:p>
        </p:txBody>
      </p:sp>
    </p:spTree>
    <p:extLst>
      <p:ext uri="{BB962C8B-B14F-4D97-AF65-F5344CB8AC3E}">
        <p14:creationId xmlns:p14="http://schemas.microsoft.com/office/powerpoint/2010/main" val="157183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60CA-4A0C-4E35-EACD-8372DE95161C}"/>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6B5CF7DD-4632-8F75-8736-928F76419D66}"/>
              </a:ext>
            </a:extLst>
          </p:cNvPr>
          <p:cNvSpPr txBox="1">
            <a:spLocks/>
          </p:cNvSpPr>
          <p:nvPr/>
        </p:nvSpPr>
        <p:spPr>
          <a:xfrm>
            <a:off x="768096" y="1828800"/>
            <a:ext cx="7747254" cy="4443984"/>
          </a:xfrm>
          <a:prstGeom prst="rect">
            <a:avLst/>
          </a:prstGeom>
        </p:spPr>
        <p:txBody>
          <a:bodyPr>
            <a:normAutofit fontScale="92500" lnSpcReduction="2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465138"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defRPr sz="1600" kern="1200">
                <a:solidFill>
                  <a:schemeClr val="tx1"/>
                </a:solidFill>
                <a:latin typeface="+mn-lt"/>
                <a:ea typeface="+mn-ea"/>
                <a:cs typeface="+mn-cs"/>
              </a:defRPr>
            </a:lvl2pPr>
            <a:lvl3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3pPr>
            <a:lvl4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4pPr>
            <a:lvl5pPr marL="917575" indent="-227013" algn="l" defTabSz="914377" rtl="0" eaLnBrk="1" latinLnBrk="0" hangingPunct="1">
              <a:lnSpc>
                <a:spcPct val="90000"/>
              </a:lnSpc>
              <a:spcBef>
                <a:spcPts val="200"/>
              </a:spcBef>
              <a:spcAft>
                <a:spcPts val="400"/>
              </a:spcAft>
              <a:buClr>
                <a:schemeClr val="accent5">
                  <a:lumMod val="75000"/>
                </a:schemeClr>
              </a:buClr>
              <a:buFont typeface="Wingdings 3" pitchFamily="18" charset="2"/>
              <a:buChar char=""/>
              <a:tabLst>
                <a:tab pos="966788" algn="l"/>
              </a:tabLst>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Anaconda Distribution: Tool and code distribution that includes various data science tools (Python and multiple data science libraries,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etc.).</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 Primary tool used in the class.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Google Collaboratory: Write Python code in </a:t>
            </a: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a:t>
            </a:r>
            <a:r>
              <a:rPr lang="en-CA" dirty="0" err="1">
                <a:latin typeface="Calibri" panose="020F0502020204030204" pitchFamily="34" charset="0"/>
                <a:ea typeface="Calibri" panose="020F0502020204030204" pitchFamily="34" charset="0"/>
                <a:cs typeface="Calibri" panose="020F0502020204030204" pitchFamily="34" charset="0"/>
              </a:rPr>
              <a:t>Github</a:t>
            </a:r>
            <a:r>
              <a:rPr lang="en-CA" dirty="0">
                <a:latin typeface="Calibri" panose="020F0502020204030204" pitchFamily="34" charset="0"/>
                <a:ea typeface="Calibri" panose="020F0502020204030204" pitchFamily="34" charset="0"/>
                <a:cs typeface="Calibri" panose="020F0502020204030204" pitchFamily="34" charset="0"/>
              </a:rPr>
              <a:t>: internet hosting service for software development and version control. Will be used to host class documents, presentation and material.</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Integrated Development Environments (IDE): Graphical user interface to help build applications.</a:t>
            </a:r>
          </a:p>
          <a:p>
            <a:pPr lvl="1">
              <a:buClrTx/>
              <a:buFont typeface="Arial" panose="020B0604020202020204" pitchFamily="34" charset="0"/>
              <a:buChar char="•"/>
            </a:pPr>
            <a:r>
              <a:rPr lang="en-CA" dirty="0" err="1">
                <a:latin typeface="Calibri" panose="020F0502020204030204" pitchFamily="34" charset="0"/>
                <a:ea typeface="Calibri" panose="020F0502020204030204" pitchFamily="34" charset="0"/>
                <a:cs typeface="Calibri" panose="020F0502020204030204" pitchFamily="34" charset="0"/>
              </a:rPr>
              <a:t>Jupyter</a:t>
            </a:r>
            <a:r>
              <a:rPr lang="en-CA" dirty="0">
                <a:latin typeface="Calibri" panose="020F0502020204030204" pitchFamily="34" charset="0"/>
                <a:ea typeface="Calibri" panose="020F0502020204030204" pitchFamily="34" charset="0"/>
                <a:cs typeface="Calibri" panose="020F0502020204030204" pitchFamily="34" charset="0"/>
              </a:rPr>
              <a:t> Notebooks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MS Visual Studio Code</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Anaconda Spyder</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PyCharm</a:t>
            </a:r>
          </a:p>
          <a:p>
            <a:pPr>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 Text Editors:</a:t>
            </a:r>
          </a:p>
          <a:p>
            <a:pPr lvl="1">
              <a:buClrTx/>
              <a:buFont typeface="Arial" panose="020B0604020202020204" pitchFamily="34" charset="0"/>
              <a:buChar char="•"/>
            </a:pPr>
            <a:r>
              <a:rPr lang="en-CA" dirty="0">
                <a:latin typeface="Calibri" panose="020F0502020204030204" pitchFamily="34" charset="0"/>
                <a:ea typeface="Calibri" panose="020F0502020204030204" pitchFamily="34" charset="0"/>
                <a:cs typeface="Calibri" panose="020F0502020204030204" pitchFamily="34" charset="0"/>
              </a:rPr>
              <a:t>Can be used to write, edit and modify code files (e.g., Python files)</a:t>
            </a:r>
          </a:p>
          <a:p>
            <a:pPr>
              <a:buClrTx/>
              <a:buFont typeface="Arial" panose="020B0604020202020204" pitchFamily="34" charset="0"/>
              <a:buChar char="•"/>
            </a:pPr>
            <a:endParaRPr lang="en-CA" dirty="0">
              <a:latin typeface="Calibri" panose="020F0502020204030204" pitchFamily="34" charset="0"/>
              <a:ea typeface="Calibri" panose="020F0502020204030204" pitchFamily="34" charset="0"/>
              <a:cs typeface="Calibri" panose="020F0502020204030204" pitchFamily="34" charset="0"/>
            </a:endParaRPr>
          </a:p>
          <a:p>
            <a:endParaRPr lang="en-CA" dirty="0"/>
          </a:p>
          <a:p>
            <a:endParaRPr lang="en-CA" dirty="0"/>
          </a:p>
        </p:txBody>
      </p:sp>
    </p:spTree>
    <p:extLst>
      <p:ext uri="{BB962C8B-B14F-4D97-AF65-F5344CB8AC3E}">
        <p14:creationId xmlns:p14="http://schemas.microsoft.com/office/powerpoint/2010/main" val="80666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Anaconda: </a:t>
            </a:r>
            <a:r>
              <a:rPr lang="en-CA" sz="3200" dirty="0"/>
              <a:t>What We’ll be Using</a:t>
            </a:r>
            <a:endParaRPr lang="en-CA" dirty="0"/>
          </a:p>
        </p:txBody>
      </p:sp>
      <p:pic>
        <p:nvPicPr>
          <p:cNvPr id="4" name="Picture 3"/>
          <p:cNvPicPr>
            <a:picLocks noChangeAspect="1"/>
          </p:cNvPicPr>
          <p:nvPr/>
        </p:nvPicPr>
        <p:blipFill>
          <a:blip r:embed="rId2"/>
          <a:stretch>
            <a:fillRect/>
          </a:stretch>
        </p:blipFill>
        <p:spPr>
          <a:xfrm>
            <a:off x="1509089" y="1881550"/>
            <a:ext cx="6236311" cy="4361722"/>
          </a:xfrm>
          <a:prstGeom prst="rect">
            <a:avLst/>
          </a:prstGeom>
        </p:spPr>
      </p:pic>
      <p:grpSp>
        <p:nvGrpSpPr>
          <p:cNvPr id="6" name="Group 5">
            <a:extLst>
              <a:ext uri="{FF2B5EF4-FFF2-40B4-BE49-F238E27FC236}">
                <a16:creationId xmlns:a16="http://schemas.microsoft.com/office/drawing/2014/main" id="{522AD27E-37E0-9E44-B791-2A1BDB558F4A}"/>
              </a:ext>
            </a:extLst>
          </p:cNvPr>
          <p:cNvGrpSpPr/>
          <p:nvPr/>
        </p:nvGrpSpPr>
        <p:grpSpPr>
          <a:xfrm>
            <a:off x="509935" y="6344652"/>
            <a:ext cx="8634065" cy="513348"/>
            <a:chOff x="5838496" y="965481"/>
            <a:chExt cx="3541986" cy="1048129"/>
          </a:xfrm>
        </p:grpSpPr>
        <p:sp>
          <p:nvSpPr>
            <p:cNvPr id="7" name="Rounded Rectangle 6">
              <a:extLst>
                <a:ext uri="{FF2B5EF4-FFF2-40B4-BE49-F238E27FC236}">
                  <a16:creationId xmlns:a16="http://schemas.microsoft.com/office/drawing/2014/main" id="{8EB835D9-1A0C-FF47-B283-E688FAC6CF7B}"/>
                </a:ext>
              </a:extLst>
            </p:cNvPr>
            <p:cNvSpPr/>
            <p:nvPr/>
          </p:nvSpPr>
          <p:spPr>
            <a:xfrm>
              <a:off x="5838496" y="965481"/>
              <a:ext cx="3541986" cy="104812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0E034227-CAA6-364B-AAEE-0BFDA342E565}"/>
                </a:ext>
              </a:extLst>
            </p:cNvPr>
            <p:cNvSpPr txBox="1"/>
            <p:nvPr/>
          </p:nvSpPr>
          <p:spPr>
            <a:xfrm>
              <a:off x="5892806" y="1148684"/>
              <a:ext cx="3454497" cy="828718"/>
            </a:xfrm>
            <a:prstGeom prst="rect">
              <a:avLst/>
            </a:prstGeom>
            <a:noFill/>
          </p:spPr>
          <p:txBody>
            <a:bodyPr wrap="square" rtlCol="0">
              <a:spAutoFit/>
            </a:bodyPr>
            <a:lstStyle/>
            <a:p>
              <a:r>
                <a:rPr lang="en-CA" i="1" dirty="0">
                  <a:solidFill>
                    <a:schemeClr val="bg1"/>
                  </a:solidFill>
                </a:rPr>
                <a:t>Anaconda</a:t>
              </a:r>
              <a:r>
                <a:rPr lang="en-CA" dirty="0">
                  <a:solidFill>
                    <a:schemeClr val="bg1"/>
                  </a:solidFill>
                </a:rPr>
                <a:t> is a </a:t>
              </a:r>
              <a:r>
                <a:rPr lang="en-CA" i="1" dirty="0">
                  <a:solidFill>
                    <a:schemeClr val="bg1"/>
                  </a:solidFill>
                </a:rPr>
                <a:t>distribution</a:t>
              </a:r>
              <a:r>
                <a:rPr lang="en-CA" dirty="0">
                  <a:solidFill>
                    <a:schemeClr val="bg1"/>
                  </a:solidFill>
                </a:rPr>
                <a:t> that uses the </a:t>
              </a:r>
              <a:r>
                <a:rPr lang="en-CA" i="1" dirty="0" err="1">
                  <a:solidFill>
                    <a:schemeClr val="bg1"/>
                  </a:solidFill>
                </a:rPr>
                <a:t>conda</a:t>
              </a:r>
              <a:r>
                <a:rPr lang="en-CA" dirty="0">
                  <a:solidFill>
                    <a:schemeClr val="bg1"/>
                  </a:solidFill>
                </a:rPr>
                <a:t> tool to manage packages.</a:t>
              </a:r>
            </a:p>
          </p:txBody>
        </p:sp>
      </p:grpSp>
    </p:spTree>
    <p:extLst>
      <p:ext uri="{BB962C8B-B14F-4D97-AF65-F5344CB8AC3E}">
        <p14:creationId xmlns:p14="http://schemas.microsoft.com/office/powerpoint/2010/main" val="424668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597050" y="6343643"/>
            <a:ext cx="8358694" cy="425669"/>
          </a:xfrm>
        </p:spPr>
        <p:txBody>
          <a:bodyPr>
            <a:normAutofit/>
          </a:bodyPr>
          <a:lstStyle/>
          <a:p>
            <a:pPr algn="r"/>
            <a:r>
              <a:rPr lang="en-CA" b="1" dirty="0"/>
              <a:t>Can launch from Anaconda: runs a python session in the background </a:t>
            </a:r>
            <a:endParaRPr lang="en-CA" dirty="0"/>
          </a:p>
        </p:txBody>
      </p:sp>
      <p:pic>
        <p:nvPicPr>
          <p:cNvPr id="5" name="Picture 4"/>
          <p:cNvPicPr>
            <a:picLocks noChangeAspect="1"/>
          </p:cNvPicPr>
          <p:nvPr/>
        </p:nvPicPr>
        <p:blipFill>
          <a:blip r:embed="rId2"/>
          <a:stretch>
            <a:fillRect/>
          </a:stretch>
        </p:blipFill>
        <p:spPr>
          <a:xfrm>
            <a:off x="215830" y="2002325"/>
            <a:ext cx="5722012" cy="4002017"/>
          </a:xfrm>
          <a:prstGeom prst="rect">
            <a:avLst/>
          </a:prstGeom>
        </p:spPr>
      </p:pic>
      <p:sp>
        <p:nvSpPr>
          <p:cNvPr id="3" name="Rectangle 2"/>
          <p:cNvSpPr/>
          <p:nvPr/>
        </p:nvSpPr>
        <p:spPr>
          <a:xfrm>
            <a:off x="1341127" y="2887996"/>
            <a:ext cx="1228550" cy="14080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74E08B49-24CF-8C46-A4B4-62507F308EDF}"/>
              </a:ext>
            </a:extLst>
          </p:cNvPr>
          <p:cNvGrpSpPr/>
          <p:nvPr/>
        </p:nvGrpSpPr>
        <p:grpSpPr>
          <a:xfrm>
            <a:off x="6066340" y="5063997"/>
            <a:ext cx="2943502" cy="1189879"/>
            <a:chOff x="5904883" y="286367"/>
            <a:chExt cx="2202259" cy="1297246"/>
          </a:xfrm>
        </p:grpSpPr>
        <p:sp>
          <p:nvSpPr>
            <p:cNvPr id="7" name="Rounded Rectangle 6">
              <a:extLst>
                <a:ext uri="{FF2B5EF4-FFF2-40B4-BE49-F238E27FC236}">
                  <a16:creationId xmlns:a16="http://schemas.microsoft.com/office/drawing/2014/main" id="{07F2D9AB-BEA3-8543-94EF-4D6A411CA5EF}"/>
                </a:ext>
              </a:extLst>
            </p:cNvPr>
            <p:cNvSpPr/>
            <p:nvPr/>
          </p:nvSpPr>
          <p:spPr>
            <a:xfrm>
              <a:off x="5904883" y="286367"/>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42E593BC-B338-AD4D-B1DD-60277BAF8DA0}"/>
                </a:ext>
              </a:extLst>
            </p:cNvPr>
            <p:cNvSpPr txBox="1"/>
            <p:nvPr/>
          </p:nvSpPr>
          <p:spPr>
            <a:xfrm>
              <a:off x="5932604" y="317992"/>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9" name="TextBox 8">
              <a:extLst>
                <a:ext uri="{FF2B5EF4-FFF2-40B4-BE49-F238E27FC236}">
                  <a16:creationId xmlns:a16="http://schemas.microsoft.com/office/drawing/2014/main" id="{8291F722-3727-FF40-9D8F-28D138AF962D}"/>
                </a:ext>
              </a:extLst>
            </p:cNvPr>
            <p:cNvSpPr txBox="1"/>
            <p:nvPr/>
          </p:nvSpPr>
          <p:spPr>
            <a:xfrm>
              <a:off x="6019594" y="798343"/>
              <a:ext cx="2015605" cy="704652"/>
            </a:xfrm>
            <a:prstGeom prst="rect">
              <a:avLst/>
            </a:prstGeom>
            <a:noFill/>
          </p:spPr>
          <p:txBody>
            <a:bodyPr wrap="square" rtlCol="0">
              <a:spAutoFit/>
            </a:bodyPr>
            <a:lstStyle/>
            <a:p>
              <a:r>
                <a:rPr lang="en-CA" dirty="0">
                  <a:solidFill>
                    <a:schemeClr val="bg1"/>
                  </a:solidFill>
                </a:rPr>
                <a:t>From command line:</a:t>
              </a:r>
            </a:p>
            <a:p>
              <a:r>
                <a:rPr lang="en-CA" dirty="0">
                  <a:solidFill>
                    <a:schemeClr val="bg1"/>
                  </a:solidFill>
                  <a:latin typeface="Courier New" panose="02070309020205020404" pitchFamily="49" charset="0"/>
                  <a:cs typeface="Courier New" panose="02070309020205020404" pitchFamily="49" charset="0"/>
                </a:rPr>
                <a:t>$ </a:t>
              </a:r>
              <a:r>
                <a:rPr lang="en-CA" dirty="0" err="1">
                  <a:solidFill>
                    <a:schemeClr val="bg1"/>
                  </a:solidFill>
                  <a:latin typeface="Courier New" panose="02070309020205020404" pitchFamily="49" charset="0"/>
                  <a:cs typeface="Courier New" panose="02070309020205020404" pitchFamily="49" charset="0"/>
                </a:rPr>
                <a:t>jupyter</a:t>
              </a:r>
              <a:r>
                <a:rPr lang="en-CA" dirty="0">
                  <a:solidFill>
                    <a:schemeClr val="bg1"/>
                  </a:solidFill>
                  <a:latin typeface="Courier New" panose="02070309020205020404" pitchFamily="49" charset="0"/>
                  <a:cs typeface="Courier New" panose="02070309020205020404" pitchFamily="49" charset="0"/>
                </a:rPr>
                <a:t> notebook</a:t>
              </a:r>
            </a:p>
          </p:txBody>
        </p:sp>
      </p:grpSp>
    </p:spTree>
    <p:extLst>
      <p:ext uri="{BB962C8B-B14F-4D97-AF65-F5344CB8AC3E}">
        <p14:creationId xmlns:p14="http://schemas.microsoft.com/office/powerpoint/2010/main" val="338992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0" name="Content Placeholder 2"/>
          <p:cNvSpPr>
            <a:spLocks noGrp="1"/>
          </p:cNvSpPr>
          <p:nvPr>
            <p:ph idx="1"/>
          </p:nvPr>
        </p:nvSpPr>
        <p:spPr>
          <a:xfrm>
            <a:off x="233775" y="6305314"/>
            <a:ext cx="8358694" cy="425669"/>
          </a:xfrm>
        </p:spPr>
        <p:txBody>
          <a:bodyPr>
            <a:normAutofit/>
          </a:bodyPr>
          <a:lstStyle/>
          <a:p>
            <a:pPr algn="ctr"/>
            <a:r>
              <a:rPr lang="en-CA" b="1" dirty="0"/>
              <a:t>Runs a “notebook” in a web browser. Keeps code and notes together.</a:t>
            </a:r>
            <a:endParaRPr lang="en-CA" dirty="0"/>
          </a:p>
        </p:txBody>
      </p:sp>
      <p:cxnSp>
        <p:nvCxnSpPr>
          <p:cNvPr id="9" name="Straight Arrow Connector 8">
            <a:extLst>
              <a:ext uri="{FF2B5EF4-FFF2-40B4-BE49-F238E27FC236}">
                <a16:creationId xmlns:a16="http://schemas.microsoft.com/office/drawing/2014/main" id="{43DEE721-A561-B34C-B907-A47C8EEEECD8}"/>
              </a:ext>
            </a:extLst>
          </p:cNvPr>
          <p:cNvCxnSpPr>
            <a:cxnSpLocks/>
          </p:cNvCxnSpPr>
          <p:nvPr/>
        </p:nvCxnSpPr>
        <p:spPr>
          <a:xfrm flipH="1">
            <a:off x="3891039" y="1882354"/>
            <a:ext cx="1044166" cy="1052697"/>
          </a:xfrm>
          <a:prstGeom prst="straightConnector1">
            <a:avLst/>
          </a:prstGeom>
          <a:ln w="57150">
            <a:solidFill>
              <a:srgbClr val="E3B164"/>
            </a:solidFill>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D66C4B60-230F-C944-A02D-21916251DF80}"/>
              </a:ext>
            </a:extLst>
          </p:cNvPr>
          <p:cNvGrpSpPr/>
          <p:nvPr/>
        </p:nvGrpSpPr>
        <p:grpSpPr>
          <a:xfrm>
            <a:off x="4726077" y="799804"/>
            <a:ext cx="3363133" cy="1189878"/>
            <a:chOff x="5795662" y="403381"/>
            <a:chExt cx="2202259" cy="1297246"/>
          </a:xfrm>
        </p:grpSpPr>
        <p:sp>
          <p:nvSpPr>
            <p:cNvPr id="6" name="Rounded Rectangle 5">
              <a:extLst>
                <a:ext uri="{FF2B5EF4-FFF2-40B4-BE49-F238E27FC236}">
                  <a16:creationId xmlns:a16="http://schemas.microsoft.com/office/drawing/2014/main" id="{6F9414B3-0F9A-C34E-97BF-44A84609CB9C}"/>
                </a:ext>
              </a:extLst>
            </p:cNvPr>
            <p:cNvSpPr/>
            <p:nvPr/>
          </p:nvSpPr>
          <p:spPr>
            <a:xfrm>
              <a:off x="5795662" y="403381"/>
              <a:ext cx="2202259" cy="12972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7" name="TextBox 6">
              <a:extLst>
                <a:ext uri="{FF2B5EF4-FFF2-40B4-BE49-F238E27FC236}">
                  <a16:creationId xmlns:a16="http://schemas.microsoft.com/office/drawing/2014/main" id="{9ACA5024-6483-AE48-B7E4-A1E9E234F7B6}"/>
                </a:ext>
              </a:extLst>
            </p:cNvPr>
            <p:cNvSpPr txBox="1"/>
            <p:nvPr/>
          </p:nvSpPr>
          <p:spPr>
            <a:xfrm>
              <a:off x="5834225" y="409035"/>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8" name="TextBox 7">
              <a:extLst>
                <a:ext uri="{FF2B5EF4-FFF2-40B4-BE49-F238E27FC236}">
                  <a16:creationId xmlns:a16="http://schemas.microsoft.com/office/drawing/2014/main" id="{389A2D89-D96D-A44C-9148-14EAAE954D81}"/>
                </a:ext>
              </a:extLst>
            </p:cNvPr>
            <p:cNvSpPr txBox="1"/>
            <p:nvPr/>
          </p:nvSpPr>
          <p:spPr>
            <a:xfrm>
              <a:off x="5888989" y="884655"/>
              <a:ext cx="2015605" cy="704652"/>
            </a:xfrm>
            <a:prstGeom prst="rect">
              <a:avLst/>
            </a:prstGeom>
            <a:noFill/>
          </p:spPr>
          <p:txBody>
            <a:bodyPr wrap="square" rtlCol="0">
              <a:spAutoFit/>
            </a:bodyPr>
            <a:lstStyle/>
            <a:p>
              <a:r>
                <a:rPr lang="en-CA" dirty="0">
                  <a:solidFill>
                    <a:schemeClr val="bg1"/>
                  </a:solidFill>
                </a:rPr>
                <a:t>Change "Code” to “Markdown” for explanations</a:t>
              </a:r>
              <a:endParaRPr lang="en-CA" dirty="0">
                <a:solidFill>
                  <a:schemeClr val="bg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13825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B6ED4E-612B-2B44-B37D-3A9BE0480CF8}"/>
              </a:ext>
            </a:extLst>
          </p:cNvPr>
          <p:cNvPicPr>
            <a:picLocks noChangeAspect="1"/>
          </p:cNvPicPr>
          <p:nvPr/>
        </p:nvPicPr>
        <p:blipFill>
          <a:blip r:embed="rId2"/>
          <a:stretch>
            <a:fillRect/>
          </a:stretch>
        </p:blipFill>
        <p:spPr>
          <a:xfrm>
            <a:off x="548640" y="2323324"/>
            <a:ext cx="8475961" cy="3315402"/>
          </a:xfrm>
          <a:prstGeom prst="rect">
            <a:avLst/>
          </a:prstGeom>
        </p:spPr>
      </p:pic>
      <p:sp>
        <p:nvSpPr>
          <p:cNvPr id="2" name="Title 1"/>
          <p:cNvSpPr>
            <a:spLocks noGrp="1"/>
          </p:cNvSpPr>
          <p:nvPr>
            <p:ph type="title"/>
          </p:nvPr>
        </p:nvSpPr>
        <p:spPr/>
        <p:txBody>
          <a:bodyPr/>
          <a:lstStyle/>
          <a:p>
            <a:r>
              <a:rPr lang="en-CA" dirty="0"/>
              <a:t>JUPYTER Notebook</a:t>
            </a:r>
          </a:p>
        </p:txBody>
      </p:sp>
      <p:sp>
        <p:nvSpPr>
          <p:cNvPr id="12" name="Rectangle 11">
            <a:extLst>
              <a:ext uri="{FF2B5EF4-FFF2-40B4-BE49-F238E27FC236}">
                <a16:creationId xmlns:a16="http://schemas.microsoft.com/office/drawing/2014/main" id="{3076F7C5-32F7-284F-AEE4-D452F972FB4F}"/>
              </a:ext>
            </a:extLst>
          </p:cNvPr>
          <p:cNvSpPr/>
          <p:nvPr/>
        </p:nvSpPr>
        <p:spPr>
          <a:xfrm>
            <a:off x="186629" y="1525570"/>
            <a:ext cx="6551036" cy="211912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3" name="Rectangle 12">
            <a:extLst>
              <a:ext uri="{FF2B5EF4-FFF2-40B4-BE49-F238E27FC236}">
                <a16:creationId xmlns:a16="http://schemas.microsoft.com/office/drawing/2014/main" id="{11952859-3495-6F46-A315-6B1C5F17FA64}"/>
              </a:ext>
            </a:extLst>
          </p:cNvPr>
          <p:cNvSpPr/>
          <p:nvPr/>
        </p:nvSpPr>
        <p:spPr>
          <a:xfrm>
            <a:off x="186628" y="4602121"/>
            <a:ext cx="6551036" cy="1182259"/>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4" name="Rectangle 13">
            <a:extLst>
              <a:ext uri="{FF2B5EF4-FFF2-40B4-BE49-F238E27FC236}">
                <a16:creationId xmlns:a16="http://schemas.microsoft.com/office/drawing/2014/main" id="{3FC534AE-FB59-5C43-ABF6-5D52C16459DA}"/>
              </a:ext>
            </a:extLst>
          </p:cNvPr>
          <p:cNvSpPr/>
          <p:nvPr/>
        </p:nvSpPr>
        <p:spPr>
          <a:xfrm>
            <a:off x="186627" y="3644690"/>
            <a:ext cx="744985" cy="957430"/>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5" name="Rectangle 14">
            <a:extLst>
              <a:ext uri="{FF2B5EF4-FFF2-40B4-BE49-F238E27FC236}">
                <a16:creationId xmlns:a16="http://schemas.microsoft.com/office/drawing/2014/main" id="{62CBC96F-1AD6-D74A-90C3-F7E85D402E1B}"/>
              </a:ext>
            </a:extLst>
          </p:cNvPr>
          <p:cNvSpPr/>
          <p:nvPr/>
        </p:nvSpPr>
        <p:spPr>
          <a:xfrm>
            <a:off x="6009222" y="3644690"/>
            <a:ext cx="728442" cy="957431"/>
          </a:xfrm>
          <a:prstGeom prst="rect">
            <a:avLst/>
          </a:prstGeom>
          <a:solidFill>
            <a:schemeClr val="tx1">
              <a:alpha val="49000"/>
            </a:schemeClr>
          </a:solidFill>
          <a:ln w="60325">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A"/>
          </a:p>
        </p:txBody>
      </p:sp>
      <p:sp>
        <p:nvSpPr>
          <p:cNvPr id="16" name="Right Arrow 15">
            <a:extLst>
              <a:ext uri="{FF2B5EF4-FFF2-40B4-BE49-F238E27FC236}">
                <a16:creationId xmlns:a16="http://schemas.microsoft.com/office/drawing/2014/main" id="{C4DC7BA8-3ED1-884A-A5A3-ADF086D8E2FD}"/>
              </a:ext>
            </a:extLst>
          </p:cNvPr>
          <p:cNvSpPr/>
          <p:nvPr/>
        </p:nvSpPr>
        <p:spPr>
          <a:xfrm rot="5400000">
            <a:off x="2541948" y="2965001"/>
            <a:ext cx="607455" cy="50449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F472F12-7EAC-FA45-BA7D-1CA5184D988A}"/>
              </a:ext>
            </a:extLst>
          </p:cNvPr>
          <p:cNvSpPr txBox="1"/>
          <p:nvPr/>
        </p:nvSpPr>
        <p:spPr>
          <a:xfrm>
            <a:off x="559119" y="1677819"/>
            <a:ext cx="5104504" cy="1323439"/>
          </a:xfrm>
          <a:prstGeom prst="rect">
            <a:avLst/>
          </a:prstGeom>
          <a:noFill/>
          <a:effectLst/>
        </p:spPr>
        <p:txBody>
          <a:bodyPr wrap="square" rtlCol="0">
            <a:spAutoFit/>
          </a:bodyPr>
          <a:lstStyle/>
          <a:p>
            <a:r>
              <a:rPr lang="en-CA" sz="4000" dirty="0">
                <a:solidFill>
                  <a:schemeClr val="bg1"/>
                </a:solidFill>
                <a:effectLst>
                  <a:outerShdw blurRad="50800" dist="38100" dir="5400000" algn="t" rotWithShape="0">
                    <a:prstClr val="black">
                      <a:alpha val="40000"/>
                    </a:prstClr>
                  </a:outerShdw>
                </a:effectLst>
              </a:rPr>
              <a:t>Code </a:t>
            </a:r>
            <a:br>
              <a:rPr lang="en-CA" sz="4000" dirty="0">
                <a:solidFill>
                  <a:schemeClr val="bg1"/>
                </a:solidFill>
                <a:effectLst>
                  <a:outerShdw blurRad="50800" dist="38100" dir="5400000" algn="t" rotWithShape="0">
                    <a:prstClr val="black">
                      <a:alpha val="40000"/>
                    </a:prstClr>
                  </a:outerShdw>
                </a:effectLst>
              </a:rPr>
            </a:br>
            <a:r>
              <a:rPr lang="en-CA" sz="4000" dirty="0">
                <a:solidFill>
                  <a:schemeClr val="bg1"/>
                </a:solidFill>
                <a:effectLst>
                  <a:outerShdw blurRad="50800" dist="38100" dir="5400000" algn="t" rotWithShape="0">
                    <a:prstClr val="black">
                      <a:alpha val="40000"/>
                    </a:prstClr>
                  </a:outerShdw>
                </a:effectLst>
              </a:rPr>
              <a:t>(cells run independently)</a:t>
            </a:r>
          </a:p>
        </p:txBody>
      </p:sp>
    </p:spTree>
    <p:extLst>
      <p:ext uri="{BB962C8B-B14F-4D97-AF65-F5344CB8AC3E}">
        <p14:creationId xmlns:p14="http://schemas.microsoft.com/office/powerpoint/2010/main" val="982324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85D1685-2D6B-F549-BE24-8279CD9879D7}"/>
              </a:ext>
            </a:extLst>
          </p:cNvPr>
          <p:cNvGrpSpPr/>
          <p:nvPr/>
        </p:nvGrpSpPr>
        <p:grpSpPr>
          <a:xfrm>
            <a:off x="0" y="1495168"/>
            <a:ext cx="1682623" cy="3932743"/>
            <a:chOff x="0" y="840260"/>
            <a:chExt cx="1682623" cy="3932743"/>
          </a:xfrm>
        </p:grpSpPr>
        <p:pic>
          <p:nvPicPr>
            <p:cNvPr id="5" name="Picture 4">
              <a:extLst>
                <a:ext uri="{FF2B5EF4-FFF2-40B4-BE49-F238E27FC236}">
                  <a16:creationId xmlns:a16="http://schemas.microsoft.com/office/drawing/2014/main" id="{E168B65B-17EC-A148-8325-ACA5A3734BA2}"/>
                </a:ext>
              </a:extLst>
            </p:cNvPr>
            <p:cNvPicPr>
              <a:picLocks noChangeAspect="1"/>
            </p:cNvPicPr>
            <p:nvPr/>
          </p:nvPicPr>
          <p:blipFill>
            <a:blip r:embed="rId2"/>
            <a:stretch>
              <a:fillRect/>
            </a:stretch>
          </p:blipFill>
          <p:spPr>
            <a:xfrm>
              <a:off x="0" y="840260"/>
              <a:ext cx="1678368" cy="3932743"/>
            </a:xfrm>
            <a:prstGeom prst="rect">
              <a:avLst/>
            </a:prstGeom>
          </p:spPr>
        </p:pic>
        <p:sp>
          <p:nvSpPr>
            <p:cNvPr id="10" name="Rectangle 9">
              <a:extLst>
                <a:ext uri="{FF2B5EF4-FFF2-40B4-BE49-F238E27FC236}">
                  <a16:creationId xmlns:a16="http://schemas.microsoft.com/office/drawing/2014/main" id="{9D03A822-5C56-CF45-9156-40C063257ED5}"/>
                </a:ext>
              </a:extLst>
            </p:cNvPr>
            <p:cNvSpPr/>
            <p:nvPr/>
          </p:nvSpPr>
          <p:spPr>
            <a:xfrm>
              <a:off x="542708"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19CA625-D267-D148-846D-60826F4D48B5}"/>
              </a:ext>
            </a:extLst>
          </p:cNvPr>
          <p:cNvGrpSpPr/>
          <p:nvPr/>
        </p:nvGrpSpPr>
        <p:grpSpPr>
          <a:xfrm>
            <a:off x="1678368" y="1484871"/>
            <a:ext cx="1728746" cy="5373129"/>
            <a:chOff x="1678368" y="829963"/>
            <a:chExt cx="1728746" cy="5373129"/>
          </a:xfrm>
        </p:grpSpPr>
        <p:pic>
          <p:nvPicPr>
            <p:cNvPr id="6" name="Picture 5">
              <a:extLst>
                <a:ext uri="{FF2B5EF4-FFF2-40B4-BE49-F238E27FC236}">
                  <a16:creationId xmlns:a16="http://schemas.microsoft.com/office/drawing/2014/main" id="{F2C169F2-020F-4746-AB3D-24FC4BB80B54}"/>
                </a:ext>
              </a:extLst>
            </p:cNvPr>
            <p:cNvPicPr>
              <a:picLocks noChangeAspect="1"/>
            </p:cNvPicPr>
            <p:nvPr/>
          </p:nvPicPr>
          <p:blipFill>
            <a:blip r:embed="rId3"/>
            <a:stretch>
              <a:fillRect/>
            </a:stretch>
          </p:blipFill>
          <p:spPr>
            <a:xfrm>
              <a:off x="1678368" y="840260"/>
              <a:ext cx="1728746" cy="5362832"/>
            </a:xfrm>
            <a:prstGeom prst="rect">
              <a:avLst/>
            </a:prstGeom>
          </p:spPr>
        </p:pic>
        <p:sp>
          <p:nvSpPr>
            <p:cNvPr id="11" name="Rectangle 10">
              <a:extLst>
                <a:ext uri="{FF2B5EF4-FFF2-40B4-BE49-F238E27FC236}">
                  <a16:creationId xmlns:a16="http://schemas.microsoft.com/office/drawing/2014/main" id="{204F0FF0-DDF4-3548-9299-41C06E727AA0}"/>
                </a:ext>
              </a:extLst>
            </p:cNvPr>
            <p:cNvSpPr/>
            <p:nvPr/>
          </p:nvSpPr>
          <p:spPr>
            <a:xfrm>
              <a:off x="2143380" y="829963"/>
              <a:ext cx="1259478"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3844889-2766-E44C-9276-BAC108B88BD6}"/>
              </a:ext>
            </a:extLst>
          </p:cNvPr>
          <p:cNvGrpSpPr/>
          <p:nvPr/>
        </p:nvGrpSpPr>
        <p:grpSpPr>
          <a:xfrm>
            <a:off x="3407114" y="1484871"/>
            <a:ext cx="1588988" cy="893805"/>
            <a:chOff x="3407114" y="829963"/>
            <a:chExt cx="1588988" cy="893805"/>
          </a:xfrm>
        </p:grpSpPr>
        <p:pic>
          <p:nvPicPr>
            <p:cNvPr id="7" name="Picture 6">
              <a:extLst>
                <a:ext uri="{FF2B5EF4-FFF2-40B4-BE49-F238E27FC236}">
                  <a16:creationId xmlns:a16="http://schemas.microsoft.com/office/drawing/2014/main" id="{D91706A5-9398-8D41-B4B2-395BC56CF8D3}"/>
                </a:ext>
              </a:extLst>
            </p:cNvPr>
            <p:cNvPicPr>
              <a:picLocks noChangeAspect="1"/>
            </p:cNvPicPr>
            <p:nvPr/>
          </p:nvPicPr>
          <p:blipFill>
            <a:blip r:embed="rId4"/>
            <a:stretch>
              <a:fillRect/>
            </a:stretch>
          </p:blipFill>
          <p:spPr>
            <a:xfrm>
              <a:off x="3407114" y="829963"/>
              <a:ext cx="1588987" cy="893805"/>
            </a:xfrm>
            <a:prstGeom prst="rect">
              <a:avLst/>
            </a:prstGeom>
          </p:spPr>
        </p:pic>
        <p:sp>
          <p:nvSpPr>
            <p:cNvPr id="12" name="Rectangle 11">
              <a:extLst>
                <a:ext uri="{FF2B5EF4-FFF2-40B4-BE49-F238E27FC236}">
                  <a16:creationId xmlns:a16="http://schemas.microsoft.com/office/drawing/2014/main" id="{E8957317-D602-A04D-8118-04572EAC8E1B}"/>
                </a:ext>
              </a:extLst>
            </p:cNvPr>
            <p:cNvSpPr/>
            <p:nvPr/>
          </p:nvSpPr>
          <p:spPr>
            <a:xfrm>
              <a:off x="3995946" y="829963"/>
              <a:ext cx="1000156"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B811DFC-2A3C-E84A-A65E-647E19851632}"/>
              </a:ext>
            </a:extLst>
          </p:cNvPr>
          <p:cNvGrpSpPr/>
          <p:nvPr/>
        </p:nvGrpSpPr>
        <p:grpSpPr>
          <a:xfrm>
            <a:off x="5000357" y="1495168"/>
            <a:ext cx="2065683" cy="2939626"/>
            <a:chOff x="5000357" y="840260"/>
            <a:chExt cx="2065683" cy="2939626"/>
          </a:xfrm>
        </p:grpSpPr>
        <p:pic>
          <p:nvPicPr>
            <p:cNvPr id="8" name="Picture 7">
              <a:extLst>
                <a:ext uri="{FF2B5EF4-FFF2-40B4-BE49-F238E27FC236}">
                  <a16:creationId xmlns:a16="http://schemas.microsoft.com/office/drawing/2014/main" id="{037A03A4-9CBF-164E-8864-C4053928F333}"/>
                </a:ext>
              </a:extLst>
            </p:cNvPr>
            <p:cNvPicPr>
              <a:picLocks noChangeAspect="1"/>
            </p:cNvPicPr>
            <p:nvPr/>
          </p:nvPicPr>
          <p:blipFill>
            <a:blip r:embed="rId5"/>
            <a:stretch>
              <a:fillRect/>
            </a:stretch>
          </p:blipFill>
          <p:spPr>
            <a:xfrm>
              <a:off x="5000357" y="840260"/>
              <a:ext cx="2065683" cy="2939626"/>
            </a:xfrm>
            <a:prstGeom prst="rect">
              <a:avLst/>
            </a:prstGeom>
          </p:spPr>
        </p:pic>
        <p:sp>
          <p:nvSpPr>
            <p:cNvPr id="13" name="Rectangle 12">
              <a:extLst>
                <a:ext uri="{FF2B5EF4-FFF2-40B4-BE49-F238E27FC236}">
                  <a16:creationId xmlns:a16="http://schemas.microsoft.com/office/drawing/2014/main" id="{041316BC-D17C-C34D-96A5-D841946F3001}"/>
                </a:ext>
              </a:extLst>
            </p:cNvPr>
            <p:cNvSpPr/>
            <p:nvPr/>
          </p:nvSpPr>
          <p:spPr>
            <a:xfrm>
              <a:off x="5468541" y="840260"/>
              <a:ext cx="1593243"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F9A3EE2-F4EE-844C-9D21-0649124AF6F7}"/>
              </a:ext>
            </a:extLst>
          </p:cNvPr>
          <p:cNvGrpSpPr/>
          <p:nvPr/>
        </p:nvGrpSpPr>
        <p:grpSpPr>
          <a:xfrm>
            <a:off x="7070295" y="1495168"/>
            <a:ext cx="1794888" cy="2294100"/>
            <a:chOff x="7066040" y="840260"/>
            <a:chExt cx="1794888" cy="2294100"/>
          </a:xfrm>
        </p:grpSpPr>
        <p:pic>
          <p:nvPicPr>
            <p:cNvPr id="9" name="Picture 8">
              <a:extLst>
                <a:ext uri="{FF2B5EF4-FFF2-40B4-BE49-F238E27FC236}">
                  <a16:creationId xmlns:a16="http://schemas.microsoft.com/office/drawing/2014/main" id="{EFF5D13E-891A-8B42-A54D-F1DE89655EAD}"/>
                </a:ext>
              </a:extLst>
            </p:cNvPr>
            <p:cNvPicPr>
              <a:picLocks noChangeAspect="1"/>
            </p:cNvPicPr>
            <p:nvPr/>
          </p:nvPicPr>
          <p:blipFill>
            <a:blip r:embed="rId6"/>
            <a:stretch>
              <a:fillRect/>
            </a:stretch>
          </p:blipFill>
          <p:spPr>
            <a:xfrm>
              <a:off x="7066040" y="840260"/>
              <a:ext cx="1777679" cy="2294100"/>
            </a:xfrm>
            <a:prstGeom prst="rect">
              <a:avLst/>
            </a:prstGeom>
          </p:spPr>
        </p:pic>
        <p:sp>
          <p:nvSpPr>
            <p:cNvPr id="14" name="Rectangle 13">
              <a:extLst>
                <a:ext uri="{FF2B5EF4-FFF2-40B4-BE49-F238E27FC236}">
                  <a16:creationId xmlns:a16="http://schemas.microsoft.com/office/drawing/2014/main" id="{4A3BF08C-D40D-F842-9047-60D78869D66B}"/>
                </a:ext>
              </a:extLst>
            </p:cNvPr>
            <p:cNvSpPr/>
            <p:nvPr/>
          </p:nvSpPr>
          <p:spPr>
            <a:xfrm>
              <a:off x="7721013" y="840260"/>
              <a:ext cx="1139915" cy="330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E93D3D22-4C07-9A4A-91E7-F0DFAF1F864E}"/>
              </a:ext>
            </a:extLst>
          </p:cNvPr>
          <p:cNvPicPr>
            <a:picLocks noChangeAspect="1"/>
          </p:cNvPicPr>
          <p:nvPr/>
        </p:nvPicPr>
        <p:blipFill rotWithShape="1">
          <a:blip r:embed="rId7"/>
          <a:srcRect b="70236"/>
          <a:stretch/>
        </p:blipFill>
        <p:spPr>
          <a:xfrm>
            <a:off x="258043" y="0"/>
            <a:ext cx="8475961" cy="986804"/>
          </a:xfrm>
          <a:prstGeom prst="rect">
            <a:avLst/>
          </a:prstGeom>
        </p:spPr>
      </p:pic>
      <p:cxnSp>
        <p:nvCxnSpPr>
          <p:cNvPr id="22" name="Straight Arrow Connector 21">
            <a:extLst>
              <a:ext uri="{FF2B5EF4-FFF2-40B4-BE49-F238E27FC236}">
                <a16:creationId xmlns:a16="http://schemas.microsoft.com/office/drawing/2014/main" id="{4CA40324-E508-1F42-A834-03653494EDC4}"/>
              </a:ext>
            </a:extLst>
          </p:cNvPr>
          <p:cNvCxnSpPr/>
          <p:nvPr/>
        </p:nvCxnSpPr>
        <p:spPr>
          <a:xfrm flipH="1">
            <a:off x="292608" y="512064"/>
            <a:ext cx="173736" cy="9728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D6274C8-5DFE-6646-AC35-71C1D32DF533}"/>
              </a:ext>
            </a:extLst>
          </p:cNvPr>
          <p:cNvCxnSpPr>
            <a:cxnSpLocks/>
          </p:cNvCxnSpPr>
          <p:nvPr/>
        </p:nvCxnSpPr>
        <p:spPr>
          <a:xfrm>
            <a:off x="922248" y="510697"/>
            <a:ext cx="901758" cy="9844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AEC3E5D-61C8-E447-A363-DB878F239B26}"/>
              </a:ext>
            </a:extLst>
          </p:cNvPr>
          <p:cNvCxnSpPr>
            <a:cxnSpLocks/>
          </p:cNvCxnSpPr>
          <p:nvPr/>
        </p:nvCxnSpPr>
        <p:spPr>
          <a:xfrm>
            <a:off x="1760061" y="493402"/>
            <a:ext cx="1710403" cy="9914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9578C38-6F59-8D4A-99C8-10BA5DDBCC9A}"/>
              </a:ext>
            </a:extLst>
          </p:cNvPr>
          <p:cNvCxnSpPr>
            <a:cxnSpLocks/>
          </p:cNvCxnSpPr>
          <p:nvPr/>
        </p:nvCxnSpPr>
        <p:spPr>
          <a:xfrm>
            <a:off x="2242912" y="466896"/>
            <a:ext cx="2753189" cy="10133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E7B1747-569C-C745-910A-FF382F1EC785}"/>
              </a:ext>
            </a:extLst>
          </p:cNvPr>
          <p:cNvCxnSpPr>
            <a:cxnSpLocks/>
          </p:cNvCxnSpPr>
          <p:nvPr/>
        </p:nvCxnSpPr>
        <p:spPr>
          <a:xfrm>
            <a:off x="2812087" y="482481"/>
            <a:ext cx="4258208" cy="10257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90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1828800"/>
            <a:ext cx="8174736" cy="1592317"/>
          </a:xfrm>
        </p:spPr>
        <p:txBody>
          <a:bodyPr/>
          <a:lstStyle/>
          <a:p>
            <a:r>
              <a:rPr lang="en-CA" dirty="0"/>
              <a:t>The base language of Python is actually quite limited. </a:t>
            </a:r>
          </a:p>
          <a:p>
            <a:r>
              <a:rPr lang="en-CA" dirty="0"/>
              <a:t>Most of its power comes from </a:t>
            </a:r>
            <a:r>
              <a:rPr lang="en-CA" b="1" dirty="0"/>
              <a:t>Modules </a:t>
            </a:r>
            <a:r>
              <a:rPr lang="en-CA" dirty="0"/>
              <a:t>(or sometimes referred to as </a:t>
            </a:r>
            <a:r>
              <a:rPr lang="en-CA" b="1" dirty="0"/>
              <a:t>Packages</a:t>
            </a:r>
            <a:r>
              <a:rPr lang="en-CA" dirty="0"/>
              <a:t>)</a:t>
            </a:r>
          </a:p>
          <a:p>
            <a:r>
              <a:rPr lang="en-CA" dirty="0"/>
              <a:t>Modules must be </a:t>
            </a:r>
            <a:r>
              <a:rPr lang="en-CA" b="1" dirty="0"/>
              <a:t>imported</a:t>
            </a:r>
            <a:r>
              <a:rPr lang="en-CA" dirty="0"/>
              <a:t> before they can be used:</a:t>
            </a:r>
          </a:p>
          <a:p>
            <a:endParaRPr lang="en-CA" dirty="0"/>
          </a:p>
          <a:p>
            <a:endParaRPr lang="en-CA" dirty="0"/>
          </a:p>
        </p:txBody>
      </p:sp>
      <p:sp>
        <p:nvSpPr>
          <p:cNvPr id="4" name="TextBox 3"/>
          <p:cNvSpPr txBox="1"/>
          <p:nvPr/>
        </p:nvSpPr>
        <p:spPr>
          <a:xfrm>
            <a:off x="882868" y="3421117"/>
            <a:ext cx="4582511"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math, statistics</a:t>
            </a:r>
            <a:endParaRPr lang="en-CA" dirty="0">
              <a:latin typeface="Source Code Pro" panose="020B0509030403020204" pitchFamily="49" charset="0"/>
            </a:endParaRPr>
          </a:p>
        </p:txBody>
      </p:sp>
      <p:sp>
        <p:nvSpPr>
          <p:cNvPr id="5" name="Content Placeholder 2"/>
          <p:cNvSpPr txBox="1">
            <a:spLocks/>
          </p:cNvSpPr>
          <p:nvPr/>
        </p:nvSpPr>
        <p:spPr>
          <a:xfrm>
            <a:off x="5465379" y="3421117"/>
            <a:ext cx="3410607" cy="73866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Importing single or multiple modules on a single line</a:t>
            </a:r>
            <a:endParaRPr lang="en-CA" dirty="0"/>
          </a:p>
        </p:txBody>
      </p:sp>
      <p:sp>
        <p:nvSpPr>
          <p:cNvPr id="6" name="Content Placeholder 2"/>
          <p:cNvSpPr txBox="1">
            <a:spLocks/>
          </p:cNvSpPr>
          <p:nvPr/>
        </p:nvSpPr>
        <p:spPr>
          <a:xfrm>
            <a:off x="768096" y="4292005"/>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93228" y="4717674"/>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math.cos</a:t>
            </a:r>
            <a:r>
              <a:rPr lang="en-CA" dirty="0">
                <a:solidFill>
                  <a:prstClr val="black"/>
                </a:solidFill>
                <a:latin typeface="Source Code Pro" panose="020B0509030403020204" pitchFamily="49" charset="0"/>
              </a:rPr>
              <a:t>(</a:t>
            </a:r>
            <a:r>
              <a:rPr lang="en-CA" dirty="0" err="1">
                <a:solidFill>
                  <a:prstClr val="black"/>
                </a:solidFill>
                <a:latin typeface="Source Code Pro" panose="020B0509030403020204" pitchFamily="49" charset="0"/>
              </a:rPr>
              <a:t>math.pi</a:t>
            </a:r>
            <a:r>
              <a:rPr lang="en-CA" dirty="0">
                <a:solidFill>
                  <a:prstClr val="black"/>
                </a:solidFill>
                <a:latin typeface="Source Code Pro" panose="020B0509030403020204" pitchFamily="49" charset="0"/>
              </a:rPr>
              <a:t>)</a:t>
            </a:r>
            <a:endParaRPr lang="en-CA" dirty="0">
              <a:latin typeface="Source Code Pro" panose="020B0509030403020204" pitchFamily="49" charset="0"/>
            </a:endParaRPr>
          </a:p>
        </p:txBody>
      </p:sp>
    </p:spTree>
    <p:extLst>
      <p:ext uri="{BB962C8B-B14F-4D97-AF65-F5344CB8AC3E}">
        <p14:creationId xmlns:p14="http://schemas.microsoft.com/office/powerpoint/2010/main" val="179844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8F55-2FE6-874B-AABA-AAC44216E61A}"/>
              </a:ext>
            </a:extLst>
          </p:cNvPr>
          <p:cNvSpPr>
            <a:spLocks noGrp="1"/>
          </p:cNvSpPr>
          <p:nvPr>
            <p:ph type="title"/>
          </p:nvPr>
        </p:nvSpPr>
        <p:spPr/>
        <p:txBody>
          <a:bodyPr/>
          <a:lstStyle/>
          <a:p>
            <a:r>
              <a:rPr lang="en-US" dirty="0"/>
              <a:t>Before We Start</a:t>
            </a:r>
          </a:p>
        </p:txBody>
      </p:sp>
      <p:sp>
        <p:nvSpPr>
          <p:cNvPr id="3" name="Content Placeholder 2">
            <a:extLst>
              <a:ext uri="{FF2B5EF4-FFF2-40B4-BE49-F238E27FC236}">
                <a16:creationId xmlns:a16="http://schemas.microsoft.com/office/drawing/2014/main" id="{82F1FDF2-EDDF-EE46-BAFB-C8E606862AC8}"/>
              </a:ext>
            </a:extLst>
          </p:cNvPr>
          <p:cNvSpPr>
            <a:spLocks noGrp="1"/>
          </p:cNvSpPr>
          <p:nvPr>
            <p:ph idx="1"/>
          </p:nvPr>
        </p:nvSpPr>
        <p:spPr/>
        <p:txBody>
          <a:bodyPr/>
          <a:lstStyle/>
          <a:p>
            <a:r>
              <a:rPr lang="en-US" dirty="0"/>
              <a:t>Please follow the directions in the following slides and make sure that you have a healthy python environment to run your own codes while learning!</a:t>
            </a:r>
          </a:p>
          <a:p>
            <a:endParaRPr lang="en-US" dirty="0"/>
          </a:p>
          <a:p>
            <a:r>
              <a:rPr lang="en-US" dirty="0"/>
              <a:t>Some of the early lectures will have some advanced subjects. If you don’t understand, please take a note but do not panic. In the following lectures, we will cover those advanced subjects in detail.</a:t>
            </a:r>
          </a:p>
        </p:txBody>
      </p:sp>
    </p:spTree>
    <p:extLst>
      <p:ext uri="{BB962C8B-B14F-4D97-AF65-F5344CB8AC3E}">
        <p14:creationId xmlns:p14="http://schemas.microsoft.com/office/powerpoint/2010/main" val="95181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sp>
        <p:nvSpPr>
          <p:cNvPr id="3" name="Content Placeholder 2"/>
          <p:cNvSpPr>
            <a:spLocks noGrp="1"/>
          </p:cNvSpPr>
          <p:nvPr>
            <p:ph idx="1"/>
          </p:nvPr>
        </p:nvSpPr>
        <p:spPr>
          <a:xfrm>
            <a:off x="768096" y="2286001"/>
            <a:ext cx="7290055" cy="673452"/>
          </a:xfrm>
        </p:spPr>
        <p:txBody>
          <a:bodyPr/>
          <a:lstStyle/>
          <a:p>
            <a:r>
              <a:rPr lang="en-CA" dirty="0"/>
              <a:t>Sometimes typing the module name all the time can be annoying in which case:</a:t>
            </a:r>
          </a:p>
        </p:txBody>
      </p:sp>
      <p:sp>
        <p:nvSpPr>
          <p:cNvPr id="4" name="TextBox 3"/>
          <p:cNvSpPr txBox="1"/>
          <p:nvPr/>
        </p:nvSpPr>
        <p:spPr>
          <a:xfrm>
            <a:off x="2995449" y="3160622"/>
            <a:ext cx="5397062"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import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as</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np</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from </a:t>
            </a:r>
            <a:r>
              <a:rPr lang="en-CA" dirty="0" err="1">
                <a:solidFill>
                  <a:prstClr val="black"/>
                </a:solidFill>
                <a:latin typeface="Source Code Pro" panose="020B0509030403020204" pitchFamily="49" charset="0"/>
              </a:rPr>
              <a:t>numpy</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import</a:t>
            </a:r>
            <a:r>
              <a:rPr lang="en-CA" i="1" dirty="0">
                <a:solidFill>
                  <a:prstClr val="black"/>
                </a:solidFill>
                <a:latin typeface="Source Code Pro" panose="020B0509030403020204" pitchFamily="49" charset="0"/>
              </a:rPr>
              <a:t> </a:t>
            </a:r>
            <a:r>
              <a:rPr lang="en-CA" dirty="0">
                <a:solidFill>
                  <a:prstClr val="black"/>
                </a:solidFill>
                <a:latin typeface="Source Code Pro" panose="020B0509030403020204" pitchFamily="49" charset="0"/>
              </a:rPr>
              <a:t>zeros</a:t>
            </a:r>
            <a:endParaRPr lang="en-CA" dirty="0">
              <a:latin typeface="Source Code Pro" panose="020B0509030403020204" pitchFamily="49" charset="0"/>
            </a:endParaRPr>
          </a:p>
        </p:txBody>
      </p:sp>
      <p:sp>
        <p:nvSpPr>
          <p:cNvPr id="5" name="Content Placeholder 2"/>
          <p:cNvSpPr txBox="1">
            <a:spLocks/>
          </p:cNvSpPr>
          <p:nvPr/>
        </p:nvSpPr>
        <p:spPr>
          <a:xfrm>
            <a:off x="457200" y="3160622"/>
            <a:ext cx="2443655" cy="1131382"/>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sz="1800" b="1" dirty="0"/>
              <a:t>Creating a shorter name or just getting the function you want</a:t>
            </a:r>
            <a:endParaRPr lang="en-CA" sz="1800" dirty="0"/>
          </a:p>
        </p:txBody>
      </p:sp>
      <p:sp>
        <p:nvSpPr>
          <p:cNvPr id="6" name="Content Placeholder 2"/>
          <p:cNvSpPr txBox="1">
            <a:spLocks/>
          </p:cNvSpPr>
          <p:nvPr/>
        </p:nvSpPr>
        <p:spPr>
          <a:xfrm>
            <a:off x="768096" y="4292004"/>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Once imported, you can access functions or variables: </a:t>
            </a:r>
          </a:p>
        </p:txBody>
      </p:sp>
      <p:sp>
        <p:nvSpPr>
          <p:cNvPr id="7" name="TextBox 6"/>
          <p:cNvSpPr txBox="1"/>
          <p:nvPr/>
        </p:nvSpPr>
        <p:spPr>
          <a:xfrm>
            <a:off x="987290" y="4717673"/>
            <a:ext cx="7315200" cy="1292662"/>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np.ones</a:t>
            </a:r>
            <a:r>
              <a:rPr lang="en-CA" dirty="0">
                <a:solidFill>
                  <a:prstClr val="black"/>
                </a:solidFill>
                <a:latin typeface="Source Code Pro" panose="020B0509030403020204" pitchFamily="49" charset="0"/>
              </a:rPr>
              <a:t>(5)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array([1., 1., 1., 1., 1.])</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zeros(5)</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array([0., 0., 0., 0., 0.])</a:t>
            </a:r>
          </a:p>
        </p:txBody>
      </p:sp>
    </p:spTree>
    <p:extLst>
      <p:ext uri="{BB962C8B-B14F-4D97-AF65-F5344CB8AC3E}">
        <p14:creationId xmlns:p14="http://schemas.microsoft.com/office/powerpoint/2010/main" val="3169369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89EC-5A1C-1340-A2F5-5BD56FFF2E89}"/>
              </a:ext>
            </a:extLst>
          </p:cNvPr>
          <p:cNvSpPr>
            <a:spLocks noGrp="1"/>
          </p:cNvSpPr>
          <p:nvPr>
            <p:ph type="title"/>
          </p:nvPr>
        </p:nvSpPr>
        <p:spPr/>
        <p:txBody>
          <a:bodyPr/>
          <a:lstStyle/>
          <a:p>
            <a:r>
              <a:rPr lang="en-CA" dirty="0"/>
              <a:t>Modules: The Power of Python</a:t>
            </a:r>
            <a:endParaRPr lang="en-US" dirty="0"/>
          </a:p>
        </p:txBody>
      </p:sp>
      <p:sp>
        <p:nvSpPr>
          <p:cNvPr id="3" name="Content Placeholder 2">
            <a:extLst>
              <a:ext uri="{FF2B5EF4-FFF2-40B4-BE49-F238E27FC236}">
                <a16:creationId xmlns:a16="http://schemas.microsoft.com/office/drawing/2014/main" id="{B5A44F66-E3ED-0A4C-8973-FC929880E337}"/>
              </a:ext>
            </a:extLst>
          </p:cNvPr>
          <p:cNvSpPr>
            <a:spLocks noGrp="1"/>
          </p:cNvSpPr>
          <p:nvPr>
            <p:ph idx="1"/>
          </p:nvPr>
        </p:nvSpPr>
        <p:spPr/>
        <p:txBody>
          <a:bodyPr/>
          <a:lstStyle/>
          <a:p>
            <a:r>
              <a:rPr lang="en-US" dirty="0"/>
              <a:t>Observe the difference</a:t>
            </a:r>
          </a:p>
          <a:p>
            <a:endParaRPr lang="en-US" dirty="0"/>
          </a:p>
          <a:p>
            <a:endParaRPr lang="en-US" dirty="0"/>
          </a:p>
          <a:p>
            <a:endParaRPr lang="en-US" dirty="0"/>
          </a:p>
          <a:p>
            <a:pPr algn="ctr"/>
            <a:r>
              <a:rPr lang="en-US" dirty="0"/>
              <a:t>vs.</a:t>
            </a:r>
          </a:p>
        </p:txBody>
      </p:sp>
      <p:pic>
        <p:nvPicPr>
          <p:cNvPr id="4" name="Picture 3">
            <a:extLst>
              <a:ext uri="{FF2B5EF4-FFF2-40B4-BE49-F238E27FC236}">
                <a16:creationId xmlns:a16="http://schemas.microsoft.com/office/drawing/2014/main" id="{E01477AC-F02F-6448-BC41-6B1D36B904FC}"/>
              </a:ext>
            </a:extLst>
          </p:cNvPr>
          <p:cNvPicPr>
            <a:picLocks noChangeAspect="1"/>
          </p:cNvPicPr>
          <p:nvPr/>
        </p:nvPicPr>
        <p:blipFill>
          <a:blip r:embed="rId2"/>
          <a:stretch>
            <a:fillRect/>
          </a:stretch>
        </p:blipFill>
        <p:spPr>
          <a:xfrm>
            <a:off x="768096" y="3567430"/>
            <a:ext cx="2667000" cy="1460500"/>
          </a:xfrm>
          <a:prstGeom prst="rect">
            <a:avLst/>
          </a:prstGeom>
        </p:spPr>
      </p:pic>
      <p:pic>
        <p:nvPicPr>
          <p:cNvPr id="5" name="Picture 4">
            <a:extLst>
              <a:ext uri="{FF2B5EF4-FFF2-40B4-BE49-F238E27FC236}">
                <a16:creationId xmlns:a16="http://schemas.microsoft.com/office/drawing/2014/main" id="{A20D107E-0D8C-6241-A4AC-1297E248883D}"/>
              </a:ext>
            </a:extLst>
          </p:cNvPr>
          <p:cNvPicPr>
            <a:picLocks noChangeAspect="1"/>
          </p:cNvPicPr>
          <p:nvPr/>
        </p:nvPicPr>
        <p:blipFill>
          <a:blip r:embed="rId3"/>
          <a:stretch>
            <a:fillRect/>
          </a:stretch>
        </p:blipFill>
        <p:spPr>
          <a:xfrm>
            <a:off x="5237062" y="3567430"/>
            <a:ext cx="3276600" cy="1320800"/>
          </a:xfrm>
          <a:prstGeom prst="rect">
            <a:avLst/>
          </a:prstGeom>
        </p:spPr>
      </p:pic>
    </p:spTree>
    <p:extLst>
      <p:ext uri="{BB962C8B-B14F-4D97-AF65-F5344CB8AC3E}">
        <p14:creationId xmlns:p14="http://schemas.microsoft.com/office/powerpoint/2010/main" val="356714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Modules: The Power of Python</a:t>
            </a:r>
          </a:p>
        </p:txBody>
      </p:sp>
      <p:grpSp>
        <p:nvGrpSpPr>
          <p:cNvPr id="8" name="Group 7">
            <a:extLst>
              <a:ext uri="{FF2B5EF4-FFF2-40B4-BE49-F238E27FC236}">
                <a16:creationId xmlns:a16="http://schemas.microsoft.com/office/drawing/2014/main" id="{F7512AE3-781F-8949-8C20-8C82C634A229}"/>
              </a:ext>
            </a:extLst>
          </p:cNvPr>
          <p:cNvGrpSpPr/>
          <p:nvPr/>
        </p:nvGrpSpPr>
        <p:grpSpPr>
          <a:xfrm>
            <a:off x="871136" y="2206049"/>
            <a:ext cx="7053663" cy="3020460"/>
            <a:chOff x="5838496" y="965482"/>
            <a:chExt cx="3541986" cy="3020460"/>
          </a:xfrm>
        </p:grpSpPr>
        <p:sp>
          <p:nvSpPr>
            <p:cNvPr id="9" name="Rounded Rectangle 8">
              <a:extLst>
                <a:ext uri="{FF2B5EF4-FFF2-40B4-BE49-F238E27FC236}">
                  <a16:creationId xmlns:a16="http://schemas.microsoft.com/office/drawing/2014/main" id="{9A163BAC-45BC-874B-82EA-FAA8FBDFC37D}"/>
                </a:ext>
              </a:extLst>
            </p:cNvPr>
            <p:cNvSpPr/>
            <p:nvPr/>
          </p:nvSpPr>
          <p:spPr>
            <a:xfrm>
              <a:off x="5838496" y="965482"/>
              <a:ext cx="3541986" cy="3020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D7C84960-11E6-D741-A553-74A9E0E37038}"/>
                </a:ext>
              </a:extLst>
            </p:cNvPr>
            <p:cNvSpPr txBox="1"/>
            <p:nvPr/>
          </p:nvSpPr>
          <p:spPr>
            <a:xfrm>
              <a:off x="6012903" y="981081"/>
              <a:ext cx="1972439"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PRO TIP:</a:t>
              </a:r>
            </a:p>
          </p:txBody>
        </p:sp>
        <p:sp>
          <p:nvSpPr>
            <p:cNvPr id="11" name="TextBox 10">
              <a:extLst>
                <a:ext uri="{FF2B5EF4-FFF2-40B4-BE49-F238E27FC236}">
                  <a16:creationId xmlns:a16="http://schemas.microsoft.com/office/drawing/2014/main" id="{1B048022-A65C-0445-92DA-0DE0CE330411}"/>
                </a:ext>
              </a:extLst>
            </p:cNvPr>
            <p:cNvSpPr txBox="1"/>
            <p:nvPr/>
          </p:nvSpPr>
          <p:spPr>
            <a:xfrm>
              <a:off x="6012903" y="1437678"/>
              <a:ext cx="3195145" cy="2031325"/>
            </a:xfrm>
            <a:prstGeom prst="rect">
              <a:avLst/>
            </a:prstGeom>
            <a:noFill/>
          </p:spPr>
          <p:txBody>
            <a:bodyPr wrap="square" rtlCol="0">
              <a:spAutoFit/>
            </a:bodyPr>
            <a:lstStyle/>
            <a:p>
              <a:r>
                <a:rPr lang="en-CA" dirty="0">
                  <a:solidFill>
                    <a:schemeClr val="bg1"/>
                  </a:solidFill>
                </a:rPr>
                <a:t>Some places will show examples that involve importing all functions in a module by:</a:t>
              </a:r>
            </a:p>
            <a:p>
              <a:endParaRPr lang="en-CA" dirty="0">
                <a:solidFill>
                  <a:schemeClr val="bg1"/>
                </a:solidFill>
              </a:endParaRPr>
            </a:p>
            <a:p>
              <a:r>
                <a:rPr lang="en-CA" dirty="0">
                  <a:solidFill>
                    <a:schemeClr val="bg1"/>
                  </a:solidFill>
                  <a:latin typeface="Source Code Pro Medium" panose="020B0509030403020204" pitchFamily="49" charset="0"/>
                </a:rPr>
                <a:t>from </a:t>
              </a:r>
              <a:r>
                <a:rPr lang="en-CA" i="1" dirty="0">
                  <a:solidFill>
                    <a:schemeClr val="bg1"/>
                  </a:solidFill>
                  <a:latin typeface="Source Code Pro Medium" panose="020B0509030403020204" pitchFamily="49" charset="0"/>
                </a:rPr>
                <a:t>module1</a:t>
              </a:r>
              <a:r>
                <a:rPr lang="en-CA" dirty="0">
                  <a:solidFill>
                    <a:schemeClr val="bg1"/>
                  </a:solidFill>
                  <a:latin typeface="Source Code Pro Medium" panose="020B0509030403020204" pitchFamily="49" charset="0"/>
                </a:rPr>
                <a:t> import *</a:t>
              </a:r>
            </a:p>
            <a:p>
              <a:endParaRPr lang="en-CA" dirty="0">
                <a:solidFill>
                  <a:schemeClr val="bg1"/>
                </a:solidFill>
              </a:endParaRPr>
            </a:p>
            <a:p>
              <a:r>
                <a:rPr lang="en-CA" dirty="0">
                  <a:solidFill>
                    <a:schemeClr val="bg1"/>
                  </a:solidFill>
                </a:rPr>
                <a:t>While this may seem handy, it is dangerous. </a:t>
              </a:r>
              <a:r>
                <a:rPr lang="en-CA" b="1" dirty="0">
                  <a:solidFill>
                    <a:schemeClr val="bg1"/>
                  </a:solidFill>
                </a:rPr>
                <a:t>DON’T DO THIS! </a:t>
              </a:r>
            </a:p>
            <a:p>
              <a:r>
                <a:rPr lang="en-CA" dirty="0">
                  <a:solidFill>
                    <a:schemeClr val="bg1"/>
                  </a:solidFill>
                </a:rPr>
                <a:t>It messes with your namespace!</a:t>
              </a:r>
            </a:p>
          </p:txBody>
        </p:sp>
      </p:grpSp>
    </p:spTree>
    <p:extLst>
      <p:ext uri="{BB962C8B-B14F-4D97-AF65-F5344CB8AC3E}">
        <p14:creationId xmlns:p14="http://schemas.microsoft.com/office/powerpoint/2010/main" val="120637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832458"/>
            <a:ext cx="7290055" cy="4023360"/>
          </a:xfrm>
        </p:spPr>
        <p:txBody>
          <a:bodyPr/>
          <a:lstStyle/>
          <a:p>
            <a:r>
              <a:rPr lang="en-CA" dirty="0"/>
              <a:t>Anaconda provides the majority of modules you’ll want and/or need automatically. But there are modules that you’ll likely want to get. Anaconda makes this easy using the </a:t>
            </a:r>
            <a:r>
              <a:rPr lang="en-CA" b="1" dirty="0"/>
              <a:t>Environments Tab</a:t>
            </a:r>
            <a:endParaRPr lang="en-CA" dirty="0"/>
          </a:p>
        </p:txBody>
      </p:sp>
      <p:pic>
        <p:nvPicPr>
          <p:cNvPr id="5" name="Picture 4"/>
          <p:cNvPicPr>
            <a:picLocks noChangeAspect="1"/>
          </p:cNvPicPr>
          <p:nvPr/>
        </p:nvPicPr>
        <p:blipFill>
          <a:blip r:embed="rId2"/>
          <a:stretch>
            <a:fillRect/>
          </a:stretch>
        </p:blipFill>
        <p:spPr>
          <a:xfrm>
            <a:off x="1936389" y="2884490"/>
            <a:ext cx="4953467" cy="3464491"/>
          </a:xfrm>
          <a:prstGeom prst="rect">
            <a:avLst/>
          </a:prstGeom>
        </p:spPr>
      </p:pic>
    </p:spTree>
    <p:extLst>
      <p:ext uri="{BB962C8B-B14F-4D97-AF65-F5344CB8AC3E}">
        <p14:creationId xmlns:p14="http://schemas.microsoft.com/office/powerpoint/2010/main" val="1997791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Installing New Modules</a:t>
            </a:r>
          </a:p>
        </p:txBody>
      </p:sp>
      <p:sp>
        <p:nvSpPr>
          <p:cNvPr id="3" name="Content Placeholder 2"/>
          <p:cNvSpPr>
            <a:spLocks noGrp="1"/>
          </p:cNvSpPr>
          <p:nvPr>
            <p:ph idx="1"/>
          </p:nvPr>
        </p:nvSpPr>
        <p:spPr>
          <a:xfrm>
            <a:off x="768096" y="1989390"/>
            <a:ext cx="7290055" cy="688428"/>
          </a:xfrm>
        </p:spPr>
        <p:txBody>
          <a:bodyPr/>
          <a:lstStyle/>
          <a:p>
            <a:r>
              <a:rPr lang="en-CA" dirty="0"/>
              <a:t>Python also makes installing packages easy in general using </a:t>
            </a:r>
            <a:r>
              <a:rPr lang="en-CA" b="1" dirty="0" err="1"/>
              <a:t>conda</a:t>
            </a:r>
            <a:r>
              <a:rPr lang="en-CA" dirty="0"/>
              <a:t> on the command line:</a:t>
            </a:r>
          </a:p>
        </p:txBody>
      </p:sp>
      <p:sp>
        <p:nvSpPr>
          <p:cNvPr id="5" name="TextBox 4"/>
          <p:cNvSpPr txBox="1"/>
          <p:nvPr/>
        </p:nvSpPr>
        <p:spPr>
          <a:xfrm>
            <a:off x="768096" y="2781450"/>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install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7" name="Content Placeholder 2"/>
          <p:cNvSpPr txBox="1">
            <a:spLocks/>
          </p:cNvSpPr>
          <p:nvPr/>
        </p:nvSpPr>
        <p:spPr>
          <a:xfrm>
            <a:off x="768095" y="3378959"/>
            <a:ext cx="7290055" cy="13773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This downloads and installs any package available on the (centralized) Anaconda repository.</a:t>
            </a:r>
          </a:p>
          <a:p>
            <a:r>
              <a:rPr lang="en-CA" dirty="0"/>
              <a:t>To find a package:</a:t>
            </a:r>
          </a:p>
        </p:txBody>
      </p:sp>
      <p:sp>
        <p:nvSpPr>
          <p:cNvPr id="15" name="TextBox 14">
            <a:extLst>
              <a:ext uri="{FF2B5EF4-FFF2-40B4-BE49-F238E27FC236}">
                <a16:creationId xmlns:a16="http://schemas.microsoft.com/office/drawing/2014/main" id="{ABEC6910-71FB-B141-A5F5-A6C6E4BD99C2}"/>
              </a:ext>
            </a:extLst>
          </p:cNvPr>
          <p:cNvSpPr txBox="1"/>
          <p:nvPr/>
        </p:nvSpPr>
        <p:spPr>
          <a:xfrm>
            <a:off x="768096" y="4603019"/>
            <a:ext cx="7315200" cy="46166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a:t>
            </a:r>
            <a:r>
              <a:rPr lang="en-CA" dirty="0" err="1">
                <a:latin typeface="Source Code Pro" panose="020B0509030403020204" pitchFamily="49" charset="0"/>
              </a:rPr>
              <a:t>conda</a:t>
            </a:r>
            <a:r>
              <a:rPr lang="en-CA" dirty="0">
                <a:latin typeface="Source Code Pro" panose="020B0509030403020204" pitchFamily="49" charset="0"/>
              </a:rPr>
              <a:t> search </a:t>
            </a:r>
            <a:r>
              <a:rPr lang="en-CA" dirty="0" err="1">
                <a:latin typeface="Source Code Pro" panose="020B0509030403020204" pitchFamily="49" charset="0"/>
              </a:rPr>
              <a:t>numpy</a:t>
            </a:r>
            <a:endParaRPr lang="en-CA" dirty="0">
              <a:latin typeface="Source Code Pro" panose="020B0509030403020204" pitchFamily="49" charset="0"/>
            </a:endParaRPr>
          </a:p>
        </p:txBody>
      </p:sp>
      <p:sp>
        <p:nvSpPr>
          <p:cNvPr id="4" name="TextBox 3">
            <a:extLst>
              <a:ext uri="{FF2B5EF4-FFF2-40B4-BE49-F238E27FC236}">
                <a16:creationId xmlns:a16="http://schemas.microsoft.com/office/drawing/2014/main" id="{0F344ABB-8613-C24B-B049-804CC745D2AF}"/>
              </a:ext>
            </a:extLst>
          </p:cNvPr>
          <p:cNvSpPr txBox="1"/>
          <p:nvPr/>
        </p:nvSpPr>
        <p:spPr>
          <a:xfrm>
            <a:off x="1549821" y="5657671"/>
            <a:ext cx="597569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t>We will talk about modules in great detail later.</a:t>
            </a:r>
          </a:p>
          <a:p>
            <a:pPr algn="ctr"/>
            <a:r>
              <a:rPr lang="en-US" dirty="0"/>
              <a:t>For the moment, just know that Python’s power comes from modules and they are very easy to install</a:t>
            </a:r>
          </a:p>
        </p:txBody>
      </p:sp>
    </p:spTree>
    <p:extLst>
      <p:ext uri="{BB962C8B-B14F-4D97-AF65-F5344CB8AC3E}">
        <p14:creationId xmlns:p14="http://schemas.microsoft.com/office/powerpoint/2010/main" val="32839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D3DB-1707-153C-760C-3F69FCC83A87}"/>
              </a:ext>
            </a:extLst>
          </p:cNvPr>
          <p:cNvSpPr>
            <a:spLocks noGrp="1"/>
          </p:cNvSpPr>
          <p:nvPr>
            <p:ph type="title"/>
          </p:nvPr>
        </p:nvSpPr>
        <p:spPr>
          <a:xfrm>
            <a:off x="2684678" y="2679192"/>
            <a:ext cx="4081882" cy="1499616"/>
          </a:xfrm>
        </p:spPr>
        <p:txBody>
          <a:bodyPr/>
          <a:lstStyle/>
          <a:p>
            <a:pPr algn="ctr"/>
            <a:r>
              <a:rPr lang="en-US" dirty="0"/>
              <a:t>Python Overview</a:t>
            </a:r>
          </a:p>
        </p:txBody>
      </p:sp>
    </p:spTree>
    <p:extLst>
      <p:ext uri="{BB962C8B-B14F-4D97-AF65-F5344CB8AC3E}">
        <p14:creationId xmlns:p14="http://schemas.microsoft.com/office/powerpoint/2010/main" val="1430760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Comments</a:t>
            </a:r>
          </a:p>
        </p:txBody>
      </p:sp>
      <p:sp>
        <p:nvSpPr>
          <p:cNvPr id="4" name="Content Placeholder 2"/>
          <p:cNvSpPr txBox="1">
            <a:spLocks/>
          </p:cNvSpPr>
          <p:nvPr/>
        </p:nvSpPr>
        <p:spPr>
          <a:xfrm>
            <a:off x="768096" y="2084832"/>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b="1" dirty="0"/>
              <a:t>The most important part of any script</a:t>
            </a:r>
          </a:p>
        </p:txBody>
      </p:sp>
      <p:sp>
        <p:nvSpPr>
          <p:cNvPr id="5" name="TextBox 4"/>
          <p:cNvSpPr txBox="1"/>
          <p:nvPr/>
        </p:nvSpPr>
        <p:spPr>
          <a:xfrm>
            <a:off x="993228" y="2510501"/>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 comment</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i="1" dirty="0">
                <a:solidFill>
                  <a:prstClr val="black"/>
                </a:solidFill>
                <a:latin typeface="Source Code Pro" panose="020B0509030403020204" pitchFamily="49" charset="0"/>
              </a:rPr>
              <a:t># This is also a comment</a:t>
            </a:r>
            <a:endParaRPr lang="en-CA" dirty="0">
              <a:latin typeface="Source Code Pro" panose="020B0509030403020204" pitchFamily="49" charset="0"/>
            </a:endParaRPr>
          </a:p>
        </p:txBody>
      </p:sp>
      <p:sp>
        <p:nvSpPr>
          <p:cNvPr id="6" name="Content Placeholder 2"/>
          <p:cNvSpPr>
            <a:spLocks noGrp="1"/>
          </p:cNvSpPr>
          <p:nvPr>
            <p:ph idx="1"/>
          </p:nvPr>
        </p:nvSpPr>
        <p:spPr>
          <a:xfrm>
            <a:off x="873200" y="3531475"/>
            <a:ext cx="7290055" cy="478642"/>
          </a:xfrm>
        </p:spPr>
        <p:txBody>
          <a:bodyPr>
            <a:normAutofit/>
          </a:bodyPr>
          <a:lstStyle/>
          <a:p>
            <a:r>
              <a:rPr lang="en-CA" dirty="0"/>
              <a:t>For longer comments (in a script for instance):</a:t>
            </a:r>
          </a:p>
        </p:txBody>
      </p:sp>
      <p:sp>
        <p:nvSpPr>
          <p:cNvPr id="7" name="TextBox 6"/>
          <p:cNvSpPr txBox="1"/>
          <p:nvPr/>
        </p:nvSpPr>
        <p:spPr>
          <a:xfrm>
            <a:off x="993228" y="4108073"/>
            <a:ext cx="7315200" cy="1569660"/>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a:t>
            </a:r>
          </a:p>
          <a:p>
            <a:r>
              <a:rPr lang="en-CA" dirty="0">
                <a:latin typeface="Source Code Pro" panose="020B0509030403020204" pitchFamily="49" charset="0"/>
              </a:rPr>
              <a:t>This text is in a comment</a:t>
            </a:r>
          </a:p>
          <a:p>
            <a:r>
              <a:rPr lang="en-CA" dirty="0">
                <a:latin typeface="Source Code Pro" panose="020B0509030403020204" pitchFamily="49" charset="0"/>
              </a:rPr>
              <a:t>So is this text</a:t>
            </a:r>
          </a:p>
          <a:p>
            <a:r>
              <a:rPr lang="en-CA" dirty="0">
                <a:latin typeface="Source Code Pro" panose="020B0509030403020204" pitchFamily="49" charset="0"/>
              </a:rPr>
              <a:t>'''</a:t>
            </a:r>
          </a:p>
          <a:p>
            <a:r>
              <a:rPr lang="en-CA" dirty="0">
                <a:latin typeface="Source Code Pro" panose="020B0509030403020204" pitchFamily="49" charset="0"/>
              </a:rPr>
              <a:t>This text is outside a comment</a:t>
            </a:r>
          </a:p>
        </p:txBody>
      </p:sp>
    </p:spTree>
    <p:extLst>
      <p:ext uri="{BB962C8B-B14F-4D97-AF65-F5344CB8AC3E}">
        <p14:creationId xmlns:p14="http://schemas.microsoft.com/office/powerpoint/2010/main" val="508242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2428051"/>
            <a:ext cx="7992846" cy="302127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In the next slide, there is a “for loop” and an “if statement”</a:t>
            </a:r>
          </a:p>
          <a:p>
            <a:endParaRPr lang="en-CA" dirty="0"/>
          </a:p>
          <a:p>
            <a:r>
              <a:rPr lang="en-CA" dirty="0"/>
              <a:t>We will learn how those loops and statements work later.</a:t>
            </a:r>
          </a:p>
          <a:p>
            <a:endParaRPr lang="en-CA" dirty="0"/>
          </a:p>
          <a:p>
            <a:r>
              <a:rPr lang="en-CA" dirty="0"/>
              <a:t>The purpose of the next slide is showing you that indentation is important for Python</a:t>
            </a:r>
          </a:p>
        </p:txBody>
      </p:sp>
    </p:spTree>
    <p:extLst>
      <p:ext uri="{BB962C8B-B14F-4D97-AF65-F5344CB8AC3E}">
        <p14:creationId xmlns:p14="http://schemas.microsoft.com/office/powerpoint/2010/main" val="3294114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Indentation</a:t>
            </a:r>
          </a:p>
        </p:txBody>
      </p:sp>
      <p:sp>
        <p:nvSpPr>
          <p:cNvPr id="4" name="Content Placeholder 2"/>
          <p:cNvSpPr txBox="1">
            <a:spLocks/>
          </p:cNvSpPr>
          <p:nvPr/>
        </p:nvSpPr>
        <p:spPr>
          <a:xfrm>
            <a:off x="768095" y="1871997"/>
            <a:ext cx="7290055" cy="425669"/>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Python uses indents to indicate blocks of code – no brackets!</a:t>
            </a:r>
          </a:p>
        </p:txBody>
      </p:sp>
      <p:sp>
        <p:nvSpPr>
          <p:cNvPr id="5" name="TextBox 4"/>
          <p:cNvSpPr txBox="1"/>
          <p:nvPr/>
        </p:nvSpPr>
        <p:spPr>
          <a:xfrm>
            <a:off x="987289" y="2297666"/>
            <a:ext cx="7315200" cy="2954655"/>
          </a:xfrm>
          <a:prstGeom prst="rect">
            <a:avLst/>
          </a:prstGeom>
          <a:solidFill>
            <a:schemeClr val="accent3">
              <a:lumMod val="20000"/>
              <a:lumOff val="80000"/>
            </a:schemeClr>
          </a:solidFill>
        </p:spPr>
        <p:txBody>
          <a:bodyPr wrap="square" tIns="91440" bIns="91440" rtlCol="0">
            <a:spAutoFit/>
          </a:bodyPr>
          <a:lstStyle/>
          <a:p>
            <a:r>
              <a:rPr lang="en-CA" dirty="0">
                <a:latin typeface="Source Code Pro" panose="020B0509030403020204" pitchFamily="49" charset="0"/>
              </a:rPr>
              <a:t># Indentation example</a:t>
            </a:r>
          </a:p>
          <a:p>
            <a:r>
              <a:rPr lang="en-CA" dirty="0">
                <a:latin typeface="Source Code Pro" panose="020B0509030403020204" pitchFamily="49" charset="0"/>
              </a:rPr>
              <a:t>x = 1</a:t>
            </a:r>
          </a:p>
          <a:p>
            <a:r>
              <a:rPr lang="en-CA" dirty="0">
                <a:latin typeface="Source Code Pro" panose="020B0509030403020204" pitchFamily="49" charset="0"/>
              </a:rPr>
              <a:t>y = 2</a:t>
            </a:r>
          </a:p>
          <a:p>
            <a:r>
              <a:rPr lang="en-CA" dirty="0">
                <a:latin typeface="Source Code Pro" panose="020B0509030403020204" pitchFamily="49" charset="0"/>
              </a:rPr>
              <a:t>for </a:t>
            </a:r>
            <a:r>
              <a:rPr lang="en-CA" dirty="0" err="1">
                <a:latin typeface="Source Code Pro" panose="020B0509030403020204" pitchFamily="49" charset="0"/>
              </a:rPr>
              <a:t>i</a:t>
            </a:r>
            <a:r>
              <a:rPr lang="en-CA" dirty="0">
                <a:latin typeface="Source Code Pro" panose="020B0509030403020204" pitchFamily="49" charset="0"/>
              </a:rPr>
              <a:t> in (1, 2, 3):</a:t>
            </a:r>
          </a:p>
          <a:p>
            <a:r>
              <a:rPr lang="en-CA" dirty="0">
                <a:latin typeface="Source Code Pro" panose="020B0509030403020204" pitchFamily="49" charset="0"/>
              </a:rPr>
              <a:t>   x = x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y = y + </a:t>
            </a:r>
            <a:r>
              <a:rPr lang="en-CA" dirty="0" err="1">
                <a:latin typeface="Source Code Pro" panose="020B0509030403020204" pitchFamily="49" charset="0"/>
              </a:rPr>
              <a:t>i</a:t>
            </a:r>
            <a:endParaRPr lang="en-CA" dirty="0">
              <a:latin typeface="Source Code Pro" panose="020B0509030403020204" pitchFamily="49" charset="0"/>
            </a:endParaRPr>
          </a:p>
          <a:p>
            <a:r>
              <a:rPr lang="en-CA" dirty="0">
                <a:latin typeface="Source Code Pro" panose="020B0509030403020204" pitchFamily="49" charset="0"/>
              </a:rPr>
              <a:t>   if x &gt; y:</a:t>
            </a:r>
          </a:p>
          <a:p>
            <a:r>
              <a:rPr lang="en-CA" dirty="0">
                <a:latin typeface="Source Code Pro" panose="020B0509030403020204" pitchFamily="49" charset="0"/>
              </a:rPr>
              <a:t>      print('Something is wrong!')</a:t>
            </a:r>
          </a:p>
          <a:p>
            <a:r>
              <a:rPr lang="en-CA" dirty="0">
                <a:latin typeface="Source Code Pro" panose="020B0509030403020204" pitchFamily="49" charset="0"/>
              </a:rPr>
              <a:t>   print(x, y)</a:t>
            </a:r>
          </a:p>
          <a:p>
            <a:r>
              <a:rPr lang="en-CA" dirty="0">
                <a:latin typeface="Source Code Pro" panose="020B0509030403020204" pitchFamily="49" charset="0"/>
              </a:rPr>
              <a:t>print('All done.')</a:t>
            </a:r>
          </a:p>
        </p:txBody>
      </p:sp>
      <p:grpSp>
        <p:nvGrpSpPr>
          <p:cNvPr id="6" name="Group 5">
            <a:extLst>
              <a:ext uri="{FF2B5EF4-FFF2-40B4-BE49-F238E27FC236}">
                <a16:creationId xmlns:a16="http://schemas.microsoft.com/office/drawing/2014/main" id="{F36526CB-2379-B441-8A60-BE9B238FA64D}"/>
              </a:ext>
            </a:extLst>
          </p:cNvPr>
          <p:cNvGrpSpPr/>
          <p:nvPr/>
        </p:nvGrpSpPr>
        <p:grpSpPr>
          <a:xfrm>
            <a:off x="987289" y="5465155"/>
            <a:ext cx="7126696" cy="935885"/>
            <a:chOff x="2253786" y="965481"/>
            <a:chExt cx="7126696" cy="935885"/>
          </a:xfrm>
        </p:grpSpPr>
        <p:sp>
          <p:nvSpPr>
            <p:cNvPr id="7" name="Rounded Rectangle 6">
              <a:extLst>
                <a:ext uri="{FF2B5EF4-FFF2-40B4-BE49-F238E27FC236}">
                  <a16:creationId xmlns:a16="http://schemas.microsoft.com/office/drawing/2014/main" id="{16105756-6AE1-E740-9112-7B97893602BA}"/>
                </a:ext>
              </a:extLst>
            </p:cNvPr>
            <p:cNvSpPr/>
            <p:nvPr/>
          </p:nvSpPr>
          <p:spPr>
            <a:xfrm>
              <a:off x="2253786" y="965481"/>
              <a:ext cx="7126696" cy="93588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A466257E-5773-034B-9EE2-24A83F1A5F93}"/>
                </a:ext>
              </a:extLst>
            </p:cNvPr>
            <p:cNvSpPr txBox="1"/>
            <p:nvPr/>
          </p:nvSpPr>
          <p:spPr>
            <a:xfrm>
              <a:off x="2374862" y="1126706"/>
              <a:ext cx="6832200" cy="646331"/>
            </a:xfrm>
            <a:prstGeom prst="rect">
              <a:avLst/>
            </a:prstGeom>
            <a:noFill/>
          </p:spPr>
          <p:txBody>
            <a:bodyPr wrap="square" rtlCol="0">
              <a:spAutoFit/>
            </a:bodyPr>
            <a:lstStyle/>
            <a:p>
              <a:r>
                <a:rPr lang="en-CA" dirty="0">
                  <a:solidFill>
                    <a:schemeClr val="bg1"/>
                  </a:solidFill>
                </a:rPr>
                <a:t>Let your text editor deal with indenting for you. And when you need to do it yourself, </a:t>
              </a:r>
              <a:r>
                <a:rPr lang="en-CA" i="1" dirty="0">
                  <a:solidFill>
                    <a:schemeClr val="bg1"/>
                  </a:solidFill>
                </a:rPr>
                <a:t>use spaces not tabs</a:t>
              </a:r>
              <a:r>
                <a:rPr lang="en-CA" dirty="0">
                  <a:solidFill>
                    <a:schemeClr val="bg1"/>
                  </a:solidFill>
                </a:rPr>
                <a:t>. Python is picky about it!</a:t>
              </a:r>
            </a:p>
          </p:txBody>
        </p:sp>
      </p:grpSp>
    </p:spTree>
    <p:extLst>
      <p:ext uri="{BB962C8B-B14F-4D97-AF65-F5344CB8AC3E}">
        <p14:creationId xmlns:p14="http://schemas.microsoft.com/office/powerpoint/2010/main" val="282561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3A10-BE25-294D-8CC4-58F2EC6EC2EB}"/>
              </a:ext>
            </a:extLst>
          </p:cNvPr>
          <p:cNvSpPr>
            <a:spLocks noGrp="1"/>
          </p:cNvSpPr>
          <p:nvPr>
            <p:ph type="title"/>
          </p:nvPr>
        </p:nvSpPr>
        <p:spPr/>
        <p:txBody>
          <a:bodyPr/>
          <a:lstStyle/>
          <a:p>
            <a:r>
              <a:rPr lang="en-CA" dirty="0"/>
              <a:t>Basics of a Script: Variables</a:t>
            </a:r>
            <a:endParaRPr lang="en-US" dirty="0"/>
          </a:p>
        </p:txBody>
      </p:sp>
      <p:sp>
        <p:nvSpPr>
          <p:cNvPr id="3" name="Content Placeholder 2">
            <a:extLst>
              <a:ext uri="{FF2B5EF4-FFF2-40B4-BE49-F238E27FC236}">
                <a16:creationId xmlns:a16="http://schemas.microsoft.com/office/drawing/2014/main" id="{BEFDD9F6-BBFA-DB43-8CCE-72A8AC48C0BE}"/>
              </a:ext>
            </a:extLst>
          </p:cNvPr>
          <p:cNvSpPr>
            <a:spLocks noGrp="1"/>
          </p:cNvSpPr>
          <p:nvPr>
            <p:ph idx="1"/>
          </p:nvPr>
        </p:nvSpPr>
        <p:spPr>
          <a:xfrm>
            <a:off x="768096" y="1961909"/>
            <a:ext cx="8179134" cy="4023360"/>
          </a:xfrm>
        </p:spPr>
        <p:txBody>
          <a:bodyPr/>
          <a:lstStyle/>
          <a:p>
            <a:pPr marL="0" indent="0">
              <a:buNone/>
            </a:pPr>
            <a:r>
              <a:rPr lang="en-US" dirty="0"/>
              <a:t>What are variables?</a:t>
            </a:r>
          </a:p>
          <a:p>
            <a:pPr marL="0" indent="0">
              <a:buNone/>
            </a:pPr>
            <a:r>
              <a:rPr lang="en-GB" dirty="0"/>
              <a:t>Variables are the combination of an identifying label and a value, often a literal like 2 or "hello world". The label/identifier is attached to the value thus:</a:t>
            </a:r>
          </a:p>
          <a:p>
            <a:pPr marL="0" indent="0">
              <a:buNone/>
            </a:pPr>
            <a:endParaRPr lang="en-US" dirty="0"/>
          </a:p>
          <a:p>
            <a:pPr marL="0" indent="0">
              <a:buNone/>
            </a:pPr>
            <a:r>
              <a:rPr lang="en-GB" dirty="0"/>
              <a:t>This is called variable </a:t>
            </a:r>
            <a:r>
              <a:rPr lang="en-GB" dirty="0">
                <a:solidFill>
                  <a:schemeClr val="accent1"/>
                </a:solidFill>
              </a:rPr>
              <a:t>assignment</a:t>
            </a:r>
            <a:r>
              <a:rPr lang="en-GB" dirty="0"/>
              <a:t>. </a:t>
            </a:r>
          </a:p>
          <a:p>
            <a:pPr marL="0" indent="0">
              <a:spcAft>
                <a:spcPts val="900"/>
              </a:spcAft>
              <a:buNone/>
            </a:pPr>
            <a:r>
              <a:rPr lang="en-GB" dirty="0"/>
              <a:t>Once assigned, when you use the label, you get the value:</a:t>
            </a:r>
          </a:p>
          <a:p>
            <a:endParaRPr lang="en-US" dirty="0"/>
          </a:p>
          <a:p>
            <a:endParaRPr lang="en-US" dirty="0"/>
          </a:p>
          <a:p>
            <a:pPr marL="0" indent="0">
              <a:buNone/>
            </a:pPr>
            <a:r>
              <a:rPr lang="en-GB" dirty="0"/>
              <a:t>Note that this is not the same as:</a:t>
            </a:r>
          </a:p>
          <a:p>
            <a:endParaRPr lang="en-US" dirty="0"/>
          </a:p>
        </p:txBody>
      </p:sp>
      <p:sp>
        <p:nvSpPr>
          <p:cNvPr id="4" name="TextBox 3">
            <a:extLst>
              <a:ext uri="{FF2B5EF4-FFF2-40B4-BE49-F238E27FC236}">
                <a16:creationId xmlns:a16="http://schemas.microsoft.com/office/drawing/2014/main" id="{5C4DA404-FA4D-B04D-BC58-25D0EDE9285E}"/>
              </a:ext>
            </a:extLst>
          </p:cNvPr>
          <p:cNvSpPr txBox="1"/>
          <p:nvPr/>
        </p:nvSpPr>
        <p:spPr>
          <a:xfrm>
            <a:off x="976440" y="3079591"/>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a = 10</a:t>
            </a:r>
            <a:endParaRPr lang="en-CA" i="1" dirty="0">
              <a:solidFill>
                <a:prstClr val="black"/>
              </a:solidFill>
              <a:latin typeface="Source Code Pro" panose="020B0509030403020204" pitchFamily="49" charset="0"/>
            </a:endParaRPr>
          </a:p>
        </p:txBody>
      </p:sp>
      <p:sp>
        <p:nvSpPr>
          <p:cNvPr id="5" name="TextBox 4">
            <a:extLst>
              <a:ext uri="{FF2B5EF4-FFF2-40B4-BE49-F238E27FC236}">
                <a16:creationId xmlns:a16="http://schemas.microsoft.com/office/drawing/2014/main" id="{0FBF0855-979A-7442-8761-C759CC30A696}"/>
              </a:ext>
            </a:extLst>
          </p:cNvPr>
          <p:cNvSpPr txBox="1"/>
          <p:nvPr/>
        </p:nvSpPr>
        <p:spPr>
          <a:xfrm>
            <a:off x="976440" y="4469375"/>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a:t>
            </a:r>
            <a:endParaRPr lang="en-CA" i="1" dirty="0">
              <a:solidFill>
                <a:prstClr val="black"/>
              </a:solidFill>
              <a:latin typeface="Source Code Pro" panose="020B0509030403020204" pitchFamily="49" charset="0"/>
            </a:endParaRPr>
          </a:p>
        </p:txBody>
      </p:sp>
      <p:sp>
        <p:nvSpPr>
          <p:cNvPr id="6" name="TextBox 5">
            <a:extLst>
              <a:ext uri="{FF2B5EF4-FFF2-40B4-BE49-F238E27FC236}">
                <a16:creationId xmlns:a16="http://schemas.microsoft.com/office/drawing/2014/main" id="{55803943-CA51-1A4C-9C56-004E233A98FE}"/>
              </a:ext>
            </a:extLst>
          </p:cNvPr>
          <p:cNvSpPr txBox="1"/>
          <p:nvPr/>
        </p:nvSpPr>
        <p:spPr>
          <a:xfrm>
            <a:off x="976440" y="5985269"/>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print("a")</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a:t>
            </a:r>
            <a:endParaRPr lang="en-CA" i="1" dirty="0">
              <a:solidFill>
                <a:prstClr val="black"/>
              </a:solidFill>
              <a:latin typeface="Source Code Pro" panose="020B0509030403020204" pitchFamily="49" charset="0"/>
            </a:endParaRPr>
          </a:p>
        </p:txBody>
      </p:sp>
    </p:spTree>
    <p:extLst>
      <p:ext uri="{BB962C8B-B14F-4D97-AF65-F5344CB8AC3E}">
        <p14:creationId xmlns:p14="http://schemas.microsoft.com/office/powerpoint/2010/main" val="3148736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97FB-5EA6-594E-B9B0-0D9F1F5D1393}"/>
              </a:ext>
            </a:extLst>
          </p:cNvPr>
          <p:cNvSpPr>
            <a:spLocks noGrp="1"/>
          </p:cNvSpPr>
          <p:nvPr>
            <p:ph type="title"/>
          </p:nvPr>
        </p:nvSpPr>
        <p:spPr/>
        <p:txBody>
          <a:bodyPr/>
          <a:lstStyle/>
          <a:p>
            <a:r>
              <a:rPr lang="en-US" dirty="0"/>
              <a:t>Download &amp; Install</a:t>
            </a:r>
          </a:p>
        </p:txBody>
      </p:sp>
      <p:sp>
        <p:nvSpPr>
          <p:cNvPr id="3" name="Content Placeholder 2">
            <a:extLst>
              <a:ext uri="{FF2B5EF4-FFF2-40B4-BE49-F238E27FC236}">
                <a16:creationId xmlns:a16="http://schemas.microsoft.com/office/drawing/2014/main" id="{0657ADC6-ABE6-7D4B-A788-F48FFA1A09D9}"/>
              </a:ext>
            </a:extLst>
          </p:cNvPr>
          <p:cNvSpPr>
            <a:spLocks noGrp="1"/>
          </p:cNvSpPr>
          <p:nvPr>
            <p:ph idx="1"/>
          </p:nvPr>
        </p:nvSpPr>
        <p:spPr>
          <a:xfrm>
            <a:off x="768096" y="1807002"/>
            <a:ext cx="7290055" cy="4465782"/>
          </a:xfrm>
        </p:spPr>
        <p:txBody>
          <a:bodyPr>
            <a:normAutofit/>
          </a:bodyPr>
          <a:lstStyle/>
          <a:p>
            <a:r>
              <a:rPr lang="en-US" dirty="0"/>
              <a:t>Recommended Approach:</a:t>
            </a:r>
          </a:p>
          <a:p>
            <a:r>
              <a:rPr lang="en-US" dirty="0"/>
              <a:t>Download latest version of Anaconda Distribution and install it</a:t>
            </a:r>
          </a:p>
          <a:p>
            <a:r>
              <a:rPr lang="en-US" dirty="0">
                <a:hlinkClick r:id="rId2"/>
              </a:rPr>
              <a:t>https://www.anaconda.com/distribution/</a:t>
            </a:r>
            <a:endParaRPr lang="en-US" dirty="0"/>
          </a:p>
          <a:p>
            <a:r>
              <a:rPr lang="en-US" dirty="0"/>
              <a:t>Once the installation complete, run Anaconda Navigator</a:t>
            </a:r>
          </a:p>
          <a:p>
            <a:pPr marL="0" indent="0">
              <a:buNone/>
            </a:pPr>
            <a:endParaRPr lang="en-US" dirty="0"/>
          </a:p>
          <a:p>
            <a:r>
              <a:rPr lang="en-US" dirty="0"/>
              <a:t>Alternatively:</a:t>
            </a:r>
          </a:p>
          <a:p>
            <a:r>
              <a:rPr lang="en-US" dirty="0"/>
              <a:t>Download Python 3 (or newer version) from</a:t>
            </a:r>
          </a:p>
          <a:p>
            <a:r>
              <a:rPr lang="en-US" dirty="0">
                <a:hlinkClick r:id="rId3"/>
              </a:rPr>
              <a:t>https://www.python.org/downloads/</a:t>
            </a:r>
            <a:r>
              <a:rPr lang="en-US" dirty="0"/>
              <a:t> </a:t>
            </a:r>
          </a:p>
          <a:p>
            <a:r>
              <a:rPr lang="en-US" dirty="0"/>
              <a:t>and install it.</a:t>
            </a:r>
          </a:p>
          <a:p>
            <a:endParaRPr lang="en-US" dirty="0"/>
          </a:p>
        </p:txBody>
      </p:sp>
      <p:pic>
        <p:nvPicPr>
          <p:cNvPr id="4" name="Picture 3">
            <a:extLst>
              <a:ext uri="{FF2B5EF4-FFF2-40B4-BE49-F238E27FC236}">
                <a16:creationId xmlns:a16="http://schemas.microsoft.com/office/drawing/2014/main" id="{F7945BA2-E7B8-5643-AC40-7CFF491DA190}"/>
              </a:ext>
            </a:extLst>
          </p:cNvPr>
          <p:cNvPicPr>
            <a:picLocks noChangeAspect="1"/>
          </p:cNvPicPr>
          <p:nvPr/>
        </p:nvPicPr>
        <p:blipFill>
          <a:blip r:embed="rId4"/>
          <a:stretch>
            <a:fillRect/>
          </a:stretch>
        </p:blipFill>
        <p:spPr>
          <a:xfrm>
            <a:off x="6654665" y="3548130"/>
            <a:ext cx="1403485" cy="1403485"/>
          </a:xfrm>
          <a:prstGeom prst="rect">
            <a:avLst/>
          </a:prstGeom>
        </p:spPr>
      </p:pic>
      <p:sp>
        <p:nvSpPr>
          <p:cNvPr id="5" name="Right Arrow 4">
            <a:extLst>
              <a:ext uri="{FF2B5EF4-FFF2-40B4-BE49-F238E27FC236}">
                <a16:creationId xmlns:a16="http://schemas.microsoft.com/office/drawing/2014/main" id="{F53A7216-83F4-AC4C-A567-589BA6043A81}"/>
              </a:ext>
            </a:extLst>
          </p:cNvPr>
          <p:cNvSpPr/>
          <p:nvPr/>
        </p:nvSpPr>
        <p:spPr>
          <a:xfrm>
            <a:off x="5840017" y="4107544"/>
            <a:ext cx="641268" cy="3087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23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Basics of a Script: Variables (</a:t>
            </a:r>
            <a:r>
              <a:rPr lang="en-CA" dirty="0" err="1"/>
              <a:t>Cont</a:t>
            </a:r>
            <a:r>
              <a:rPr lang="en-CA" dirty="0"/>
              <a:t>…)</a:t>
            </a:r>
            <a:endParaRPr lang="en-CA" sz="4800" dirty="0"/>
          </a:p>
        </p:txBody>
      </p:sp>
      <p:sp>
        <p:nvSpPr>
          <p:cNvPr id="3" name="Content Placeholder 2"/>
          <p:cNvSpPr>
            <a:spLocks noGrp="1"/>
          </p:cNvSpPr>
          <p:nvPr>
            <p:ph idx="1"/>
          </p:nvPr>
        </p:nvSpPr>
        <p:spPr>
          <a:xfrm>
            <a:off x="768096" y="1890584"/>
            <a:ext cx="7290055" cy="528525"/>
          </a:xfrm>
        </p:spPr>
        <p:txBody>
          <a:bodyPr/>
          <a:lstStyle/>
          <a:p>
            <a:r>
              <a:rPr lang="en-CA" dirty="0"/>
              <a:t>There is no need to declare any variable type before setting it</a:t>
            </a:r>
          </a:p>
        </p:txBody>
      </p:sp>
      <p:sp>
        <p:nvSpPr>
          <p:cNvPr id="4" name="TextBox 3"/>
          <p:cNvSpPr txBox="1"/>
          <p:nvPr/>
        </p:nvSpPr>
        <p:spPr>
          <a:xfrm>
            <a:off x="768095" y="2260943"/>
            <a:ext cx="8242089"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x = 1       </a:t>
            </a:r>
            <a:r>
              <a:rPr lang="en-CA" i="1" dirty="0">
                <a:solidFill>
                  <a:prstClr val="black"/>
                </a:solidFill>
                <a:latin typeface="Source Code Pro" panose="020B0509030403020204" pitchFamily="49" charset="0"/>
              </a:rPr>
              <a:t># No need to declare x is an integer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y, z = 100, 200</a:t>
            </a:r>
          </a:p>
        </p:txBody>
      </p:sp>
      <p:sp>
        <p:nvSpPr>
          <p:cNvPr id="5" name="Content Placeholder 2"/>
          <p:cNvSpPr txBox="1">
            <a:spLocks/>
          </p:cNvSpPr>
          <p:nvPr/>
        </p:nvSpPr>
        <p:spPr>
          <a:xfrm>
            <a:off x="742950" y="3165876"/>
            <a:ext cx="7290055" cy="801156"/>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Anything can be a variable in python: numbers, strings, functions, modules, </a:t>
            </a:r>
            <a:r>
              <a:rPr lang="en-CA" i="1" dirty="0"/>
              <a:t>et cetera</a:t>
            </a:r>
            <a:r>
              <a:rPr lang="en-CA" dirty="0"/>
              <a:t>. You can check out what type the variable is by:</a:t>
            </a:r>
          </a:p>
        </p:txBody>
      </p:sp>
      <p:sp>
        <p:nvSpPr>
          <p:cNvPr id="6" name="TextBox 5"/>
          <p:cNvSpPr txBox="1"/>
          <p:nvPr/>
        </p:nvSpPr>
        <p:spPr>
          <a:xfrm>
            <a:off x="768096" y="3825690"/>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type(</a:t>
            </a:r>
            <a:r>
              <a:rPr lang="en-CA" i="1" dirty="0">
                <a:solidFill>
                  <a:prstClr val="black"/>
                </a:solidFill>
                <a:latin typeface="Source Code Pro" panose="020B0509030403020204" pitchFamily="49" charset="0"/>
              </a:rPr>
              <a:t>x</a:t>
            </a:r>
            <a:r>
              <a:rPr lang="en-CA" dirty="0">
                <a:solidFill>
                  <a:prstClr val="black"/>
                </a:solidFill>
                <a:latin typeface="Source Code Pro" panose="020B0509030403020204" pitchFamily="49" charset="0"/>
              </a:rPr>
              <a:t>)</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err="1">
                <a:solidFill>
                  <a:prstClr val="black"/>
                </a:solidFill>
                <a:latin typeface="Source Code Pro" panose="020B0509030403020204" pitchFamily="49" charset="0"/>
              </a:rPr>
              <a:t>int</a:t>
            </a:r>
            <a:endParaRPr lang="en-CA" dirty="0">
              <a:latin typeface="Source Code Pro" panose="020B0509030403020204" pitchFamily="49" charset="0"/>
            </a:endParaRPr>
          </a:p>
        </p:txBody>
      </p:sp>
      <p:sp>
        <p:nvSpPr>
          <p:cNvPr id="7" name="Content Placeholder 2">
            <a:extLst>
              <a:ext uri="{FF2B5EF4-FFF2-40B4-BE49-F238E27FC236}">
                <a16:creationId xmlns:a16="http://schemas.microsoft.com/office/drawing/2014/main" id="{4C8122FA-B1FD-7C45-A240-756DB3A5E040}"/>
              </a:ext>
            </a:extLst>
          </p:cNvPr>
          <p:cNvSpPr txBox="1">
            <a:spLocks/>
          </p:cNvSpPr>
          <p:nvPr/>
        </p:nvSpPr>
        <p:spPr>
          <a:xfrm>
            <a:off x="730376" y="4692354"/>
            <a:ext cx="7290055" cy="42812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They are called variables because you can change the value:</a:t>
            </a:r>
          </a:p>
        </p:txBody>
      </p:sp>
      <p:sp>
        <p:nvSpPr>
          <p:cNvPr id="8" name="TextBox 7">
            <a:extLst>
              <a:ext uri="{FF2B5EF4-FFF2-40B4-BE49-F238E27FC236}">
                <a16:creationId xmlns:a16="http://schemas.microsoft.com/office/drawing/2014/main" id="{AF334EC3-5E34-E44F-86A2-1D5337614D43}"/>
              </a:ext>
            </a:extLst>
          </p:cNvPr>
          <p:cNvSpPr txBox="1"/>
          <p:nvPr/>
        </p:nvSpPr>
        <p:spPr>
          <a:xfrm>
            <a:off x="742950" y="5011341"/>
            <a:ext cx="7315200" cy="1846659"/>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6</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x=2.1</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[7]: </a:t>
            </a:r>
            <a:r>
              <a:rPr lang="en-CA" dirty="0">
                <a:solidFill>
                  <a:prstClr val="black"/>
                </a:solidFill>
                <a:latin typeface="Source Code Pro" panose="020B0509030403020204" pitchFamily="49" charset="0"/>
              </a:rPr>
              <a:t>print(x)</a:t>
            </a:r>
          </a:p>
          <a:p>
            <a:r>
              <a:rPr lang="en-CA" dirty="0">
                <a:solidFill>
                  <a:srgbClr val="00BF00"/>
                </a:solidFill>
                <a:latin typeface="Source Code Pro" panose="020B0509030403020204" pitchFamily="49" charset="0"/>
              </a:rPr>
              <a:t>Out[7]: </a:t>
            </a:r>
            <a:r>
              <a:rPr lang="en-CA" dirty="0">
                <a:solidFill>
                  <a:prstClr val="black"/>
                </a:solidFill>
                <a:latin typeface="Source Code Pro" panose="020B0509030403020204" pitchFamily="49" charset="0"/>
              </a:rPr>
              <a:t>2.1</a:t>
            </a:r>
            <a:endParaRPr lang="en-CA" dirty="0">
              <a:latin typeface="Source Code Pro" panose="020B0509030403020204" pitchFamily="49" charset="0"/>
            </a:endParaRPr>
          </a:p>
        </p:txBody>
      </p:sp>
    </p:spTree>
    <p:extLst>
      <p:ext uri="{BB962C8B-B14F-4D97-AF65-F5344CB8AC3E}">
        <p14:creationId xmlns:p14="http://schemas.microsoft.com/office/powerpoint/2010/main" val="4201018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E70-5ECE-2341-95E0-76CE1070D979}"/>
              </a:ext>
            </a:extLst>
          </p:cNvPr>
          <p:cNvSpPr>
            <a:spLocks noGrp="1"/>
          </p:cNvSpPr>
          <p:nvPr>
            <p:ph type="title"/>
          </p:nvPr>
        </p:nvSpPr>
        <p:spPr/>
        <p:txBody>
          <a:bodyPr/>
          <a:lstStyle/>
          <a:p>
            <a:r>
              <a:rPr lang="en-CA" dirty="0"/>
              <a:t>Basics of a Script: Variables (</a:t>
            </a:r>
            <a:r>
              <a:rPr lang="en-CA" dirty="0" err="1"/>
              <a:t>Cont</a:t>
            </a:r>
            <a:r>
              <a:rPr lang="en-CA" dirty="0"/>
              <a:t>…)</a:t>
            </a:r>
            <a:endParaRPr lang="en-US" dirty="0"/>
          </a:p>
        </p:txBody>
      </p:sp>
      <p:sp>
        <p:nvSpPr>
          <p:cNvPr id="3" name="Content Placeholder 2">
            <a:extLst>
              <a:ext uri="{FF2B5EF4-FFF2-40B4-BE49-F238E27FC236}">
                <a16:creationId xmlns:a16="http://schemas.microsoft.com/office/drawing/2014/main" id="{79B5B4F9-7B4E-D94F-81CB-155515B1681A}"/>
              </a:ext>
            </a:extLst>
          </p:cNvPr>
          <p:cNvSpPr>
            <a:spLocks noGrp="1"/>
          </p:cNvSpPr>
          <p:nvPr>
            <p:ph idx="1"/>
          </p:nvPr>
        </p:nvSpPr>
        <p:spPr/>
        <p:txBody>
          <a:bodyPr/>
          <a:lstStyle/>
          <a:p>
            <a:r>
              <a:rPr lang="en-GB" dirty="0"/>
              <a:t>The label is just pointing to the value, which is stored somewhere in the computer </a:t>
            </a:r>
            <a:r>
              <a:rPr lang="en-GB" dirty="0">
                <a:solidFill>
                  <a:schemeClr val="accent1"/>
                </a:solidFill>
              </a:rPr>
              <a:t>memory</a:t>
            </a:r>
            <a:r>
              <a:rPr lang="en-GB" dirty="0"/>
              <a:t>.</a:t>
            </a:r>
          </a:p>
          <a:p>
            <a:endParaRPr lang="en-US" dirty="0"/>
          </a:p>
        </p:txBody>
      </p:sp>
      <p:sp>
        <p:nvSpPr>
          <p:cNvPr id="4" name="TextBox 3">
            <a:extLst>
              <a:ext uri="{FF2B5EF4-FFF2-40B4-BE49-F238E27FC236}">
                <a16:creationId xmlns:a16="http://schemas.microsoft.com/office/drawing/2014/main" id="{BAC5C666-8F86-704B-91F3-AEBD1E67FAC3}"/>
              </a:ext>
            </a:extLst>
          </p:cNvPr>
          <p:cNvSpPr txBox="1"/>
          <p:nvPr/>
        </p:nvSpPr>
        <p:spPr>
          <a:xfrm>
            <a:off x="858697" y="3374350"/>
            <a:ext cx="7315200" cy="2677656"/>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a=10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[2]: </a:t>
            </a:r>
            <a:r>
              <a:rPr lang="en-CA" dirty="0">
                <a:solidFill>
                  <a:prstClr val="black"/>
                </a:solidFill>
                <a:latin typeface="Source Code Pro" panose="020B0509030403020204" pitchFamily="49" charset="0"/>
              </a:rPr>
              <a:t>b=a</a:t>
            </a:r>
          </a:p>
          <a:p>
            <a:r>
              <a:rPr lang="en-CA" dirty="0">
                <a:solidFill>
                  <a:srgbClr val="00BF00"/>
                </a:solidFill>
                <a:latin typeface="Source Code Pro" panose="020B0509030403020204" pitchFamily="49" charset="0"/>
              </a:rPr>
              <a:t>In [3]: </a:t>
            </a:r>
            <a:r>
              <a:rPr lang="en-CA" dirty="0">
                <a:solidFill>
                  <a:prstClr val="black"/>
                </a:solidFill>
                <a:latin typeface="Source Code Pro" panose="020B0509030403020204" pitchFamily="49" charset="0"/>
              </a:rPr>
              <a:t>b</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solidFill>
                  <a:prstClr val="black"/>
                </a:solidFill>
                <a:latin typeface="Source Code Pro" panose="020B0509030403020204" pitchFamily="49" charset="0"/>
              </a:rPr>
              <a:t>10</a:t>
            </a:r>
            <a:endParaRPr lang="en-CA" dirty="0">
              <a:solidFill>
                <a:srgbClr val="00BF00"/>
              </a:solidFill>
              <a:latin typeface="Source Code Pro" panose="020B0509030403020204" pitchFamily="49" charset="0"/>
            </a:endParaRPr>
          </a:p>
          <a:p>
            <a:r>
              <a:rPr lang="en-CA" dirty="0">
                <a:solidFill>
                  <a:srgbClr val="00BF00"/>
                </a:solidFill>
                <a:latin typeface="Source Code Pro" panose="020B0509030403020204" pitchFamily="49" charset="0"/>
              </a:rPr>
              <a:t>In [4]: </a:t>
            </a:r>
            <a:r>
              <a:rPr lang="en-CA" dirty="0">
                <a:solidFill>
                  <a:prstClr val="black"/>
                </a:solidFill>
                <a:latin typeface="Source Code Pro" panose="020B0509030403020204" pitchFamily="49" charset="0"/>
              </a:rPr>
              <a:t>b=20</a:t>
            </a:r>
          </a:p>
          <a:p>
            <a:r>
              <a:rPr lang="en-CA" dirty="0">
                <a:solidFill>
                  <a:srgbClr val="00BF00"/>
                </a:solidFill>
                <a:latin typeface="Source Code Pro" panose="020B0509030403020204" pitchFamily="49" charset="0"/>
              </a:rPr>
              <a:t>In [5]: </a:t>
            </a:r>
            <a:r>
              <a:rPr lang="en-CA" dirty="0">
                <a:solidFill>
                  <a:prstClr val="black"/>
                </a:solidFill>
                <a:latin typeface="Source Code Pro" panose="020B0509030403020204" pitchFamily="49" charset="0"/>
              </a:rPr>
              <a:t>a</a:t>
            </a:r>
          </a:p>
          <a:p>
            <a:r>
              <a:rPr lang="en-CA" dirty="0">
                <a:solidFill>
                  <a:srgbClr val="00BF00"/>
                </a:solidFill>
                <a:latin typeface="Source Code Pro" panose="020B0509030403020204" pitchFamily="49" charset="0"/>
              </a:rPr>
              <a:t>Out[5]: </a:t>
            </a:r>
            <a:r>
              <a:rPr lang="en-CA" dirty="0">
                <a:solidFill>
                  <a:prstClr val="black"/>
                </a:solidFill>
                <a:latin typeface="Source Code Pro" panose="020B0509030403020204" pitchFamily="49" charset="0"/>
              </a:rPr>
              <a:t>10</a:t>
            </a:r>
            <a:endParaRPr lang="en-CA" dirty="0">
              <a:latin typeface="Source Code Pro" panose="020B0509030403020204" pitchFamily="49" charset="0"/>
            </a:endParaRPr>
          </a:p>
          <a:p>
            <a:r>
              <a:rPr lang="en-CA" dirty="0">
                <a:solidFill>
                  <a:srgbClr val="00BF00"/>
                </a:solidFill>
                <a:latin typeface="Source Code Pro" panose="020B0509030403020204" pitchFamily="49" charset="0"/>
              </a:rPr>
              <a:t>In [6]: </a:t>
            </a:r>
            <a:r>
              <a:rPr lang="en-CA" dirty="0">
                <a:solidFill>
                  <a:prstClr val="black"/>
                </a:solidFill>
                <a:latin typeface="Source Code Pro" panose="020B0509030403020204" pitchFamily="49" charset="0"/>
              </a:rPr>
              <a:t>b</a:t>
            </a:r>
          </a:p>
          <a:p>
            <a:r>
              <a:rPr lang="en-CA" dirty="0">
                <a:solidFill>
                  <a:srgbClr val="00BF00"/>
                </a:solidFill>
                <a:latin typeface="Source Code Pro" panose="020B0509030403020204" pitchFamily="49" charset="0"/>
              </a:rPr>
              <a:t>Out[6]: </a:t>
            </a:r>
            <a:r>
              <a:rPr lang="en-CA" dirty="0">
                <a:solidFill>
                  <a:prstClr val="black"/>
                </a:solidFill>
                <a:latin typeface="Source Code Pro" panose="020B0509030403020204" pitchFamily="49" charset="0"/>
              </a:rPr>
              <a:t>20</a:t>
            </a:r>
          </a:p>
        </p:txBody>
      </p:sp>
    </p:spTree>
    <p:extLst>
      <p:ext uri="{BB962C8B-B14F-4D97-AF65-F5344CB8AC3E}">
        <p14:creationId xmlns:p14="http://schemas.microsoft.com/office/powerpoint/2010/main" val="1252770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F0DB-E905-42E5-945A-F507290A6C35}"/>
              </a:ext>
            </a:extLst>
          </p:cNvPr>
          <p:cNvSpPr>
            <a:spLocks noGrp="1"/>
          </p:cNvSpPr>
          <p:nvPr>
            <p:ph type="title"/>
          </p:nvPr>
        </p:nvSpPr>
        <p:spPr/>
        <p:txBody>
          <a:bodyPr/>
          <a:lstStyle/>
          <a:p>
            <a:r>
              <a:rPr lang="en-GB" dirty="0"/>
              <a:t>Variable identifiers</a:t>
            </a:r>
          </a:p>
        </p:txBody>
      </p:sp>
      <p:sp>
        <p:nvSpPr>
          <p:cNvPr id="3" name="Content Placeholder 2">
            <a:extLst>
              <a:ext uri="{FF2B5EF4-FFF2-40B4-BE49-F238E27FC236}">
                <a16:creationId xmlns:a16="http://schemas.microsoft.com/office/drawing/2014/main" id="{7AAE0304-0D6C-48BF-8AA1-75DF7E679AC2}"/>
              </a:ext>
            </a:extLst>
          </p:cNvPr>
          <p:cNvSpPr>
            <a:spLocks noGrp="1"/>
          </p:cNvSpPr>
          <p:nvPr>
            <p:ph idx="1"/>
          </p:nvPr>
        </p:nvSpPr>
        <p:spPr>
          <a:xfrm>
            <a:off x="768096" y="1996733"/>
            <a:ext cx="7925738" cy="3967649"/>
          </a:xfrm>
        </p:spPr>
        <p:txBody>
          <a:bodyPr>
            <a:normAutofit fontScale="85000" lnSpcReduction="10000"/>
          </a:bodyPr>
          <a:lstStyle/>
          <a:p>
            <a:pPr marL="0" indent="0">
              <a:spcBef>
                <a:spcPts val="600"/>
              </a:spcBef>
              <a:spcAft>
                <a:spcPts val="900"/>
              </a:spcAft>
              <a:buNone/>
            </a:pPr>
            <a:r>
              <a:rPr lang="en-GB" dirty="0"/>
              <a:t>Names can be any continuous word/s, but must </a:t>
            </a:r>
            <a:r>
              <a:rPr lang="en-GB" dirty="0">
                <a:solidFill>
                  <a:srgbClr val="C00000"/>
                </a:solidFill>
              </a:rPr>
              <a:t>start with a letter or underscores</a:t>
            </a:r>
            <a:r>
              <a:rPr lang="en-GB" dirty="0"/>
              <a:t>.</a:t>
            </a:r>
          </a:p>
          <a:p>
            <a:pPr marL="0" indent="0">
              <a:spcBef>
                <a:spcPts val="600"/>
              </a:spcBef>
              <a:spcAft>
                <a:spcPts val="900"/>
              </a:spcAft>
              <a:buNone/>
            </a:pPr>
            <a:r>
              <a:rPr lang="en-GB" dirty="0"/>
              <a:t>There is no relationship between a variable's value or use and its name. In the last simple examples, a and b were fine, but generally you should name variables so you can tell what they are used for:</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radius = 10</a:t>
            </a:r>
          </a:p>
          <a:p>
            <a:pPr marL="0" indent="0">
              <a:spcBef>
                <a:spcPts val="600"/>
              </a:spcBef>
              <a:spcAft>
                <a:spcPts val="900"/>
              </a:spcAft>
              <a:buNone/>
            </a:pPr>
            <a:r>
              <a:rPr lang="en-GB" dirty="0"/>
              <a:t>is more meaningful than </a:t>
            </a:r>
          </a:p>
          <a:p>
            <a:pPr marL="0" indent="0">
              <a:spcBef>
                <a:spcPts val="600"/>
              </a:spcBef>
              <a:spcAft>
                <a:spcPts val="900"/>
              </a:spcAft>
              <a:buNone/>
            </a:pPr>
            <a:r>
              <a:rPr lang="en-GB" dirty="0">
                <a:latin typeface="Courier New" panose="02070309020205020404" pitchFamily="49" charset="0"/>
                <a:cs typeface="Courier New" panose="02070309020205020404" pitchFamily="49" charset="0"/>
              </a:rPr>
              <a:t>a = 10</a:t>
            </a:r>
          </a:p>
          <a:p>
            <a:pPr marL="0" indent="0">
              <a:spcBef>
                <a:spcPts val="600"/>
              </a:spcBef>
              <a:spcAft>
                <a:spcPts val="900"/>
              </a:spcAft>
              <a:buNone/>
            </a:pPr>
            <a:r>
              <a:rPr lang="en-GB" dirty="0"/>
              <a:t>or </a:t>
            </a:r>
          </a:p>
          <a:p>
            <a:pPr marL="0" indent="0">
              <a:spcBef>
                <a:spcPts val="600"/>
              </a:spcBef>
              <a:buNone/>
            </a:pPr>
            <a:r>
              <a:rPr lang="en-GB" dirty="0">
                <a:latin typeface="Courier New" panose="02070309020205020404" pitchFamily="49" charset="0"/>
                <a:cs typeface="Courier New" panose="02070309020205020404" pitchFamily="49" charset="0"/>
              </a:rPr>
              <a:t>bob = 10</a:t>
            </a:r>
          </a:p>
          <a:p>
            <a:pPr marL="0" indent="0">
              <a:spcBef>
                <a:spcPts val="600"/>
              </a:spcBef>
              <a:buNone/>
            </a:pPr>
            <a:endParaRPr lang="en-GB" dirty="0"/>
          </a:p>
          <a:p>
            <a:pPr marL="0" indent="0">
              <a:spcBef>
                <a:spcPts val="600"/>
              </a:spcBef>
              <a:buNone/>
            </a:pPr>
            <a:r>
              <a:rPr lang="en-GB" dirty="0"/>
              <a:t>In general, the more meaningful your names, the easier it will be to understand the code, when you come back to it, and the less likely you are to use the wrong variable.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63942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794F-D5EC-4250-AB6B-15D17C3E5F6C}"/>
              </a:ext>
            </a:extLst>
          </p:cNvPr>
          <p:cNvSpPr>
            <a:spLocks noGrp="1"/>
          </p:cNvSpPr>
          <p:nvPr>
            <p:ph type="title"/>
          </p:nvPr>
        </p:nvSpPr>
        <p:spPr/>
        <p:txBody>
          <a:bodyPr/>
          <a:lstStyle/>
          <a:p>
            <a:r>
              <a:rPr lang="en-GB" dirty="0"/>
              <a:t>Name Style</a:t>
            </a:r>
          </a:p>
        </p:txBody>
      </p:sp>
      <p:sp>
        <p:nvSpPr>
          <p:cNvPr id="3" name="Content Placeholder 2">
            <a:extLst>
              <a:ext uri="{FF2B5EF4-FFF2-40B4-BE49-F238E27FC236}">
                <a16:creationId xmlns:a16="http://schemas.microsoft.com/office/drawing/2014/main" id="{417E2083-A9CA-47A3-9366-5292F55C0AFC}"/>
              </a:ext>
            </a:extLst>
          </p:cNvPr>
          <p:cNvSpPr>
            <a:spLocks noGrp="1"/>
          </p:cNvSpPr>
          <p:nvPr>
            <p:ph idx="1"/>
          </p:nvPr>
        </p:nvSpPr>
        <p:spPr>
          <a:xfrm>
            <a:off x="327073" y="2226468"/>
            <a:ext cx="8725487" cy="3505237"/>
          </a:xfrm>
        </p:spPr>
        <p:txBody>
          <a:bodyPr>
            <a:normAutofit fontScale="77500" lnSpcReduction="20000"/>
          </a:bodyPr>
          <a:lstStyle/>
          <a:p>
            <a:pPr marL="0" indent="0">
              <a:spcBef>
                <a:spcPts val="600"/>
              </a:spcBef>
              <a:buNone/>
            </a:pPr>
            <a:r>
              <a:rPr lang="en-GB" dirty="0"/>
              <a:t>Style conventions aren't syntax, but allow all coders to recognise what an element is.</a:t>
            </a:r>
          </a:p>
          <a:p>
            <a:pPr marL="0" indent="0">
              <a:spcBef>
                <a:spcPts val="600"/>
              </a:spcBef>
              <a:buNone/>
            </a:pPr>
            <a:r>
              <a:rPr lang="en-GB" dirty="0"/>
              <a:t>There's a </a:t>
            </a:r>
            <a:r>
              <a:rPr lang="en-GB" dirty="0" err="1"/>
              <a:t>styleguide</a:t>
            </a:r>
            <a:r>
              <a:rPr lang="en-GB" dirty="0"/>
              <a:t> for Python at:</a:t>
            </a:r>
          </a:p>
          <a:p>
            <a:pPr marL="0" indent="0">
              <a:spcBef>
                <a:spcPts val="600"/>
              </a:spcBef>
              <a:buNone/>
            </a:pPr>
            <a:r>
              <a:rPr lang="en-GB" dirty="0">
                <a:hlinkClick r:id="rId2"/>
              </a:rPr>
              <a:t>https://www.python.org/dev/peps/pep-0008/</a:t>
            </a:r>
            <a:r>
              <a:rPr lang="en-GB" dirty="0"/>
              <a:t> </a:t>
            </a:r>
          </a:p>
          <a:p>
            <a:pPr marL="0" indent="0">
              <a:spcBef>
                <a:spcPts val="600"/>
              </a:spcBef>
              <a:buNone/>
            </a:pPr>
            <a:r>
              <a:rPr lang="en-GB" dirty="0"/>
              <a:t>But it goes out of its way to avoid talking about variable names. </a:t>
            </a:r>
          </a:p>
          <a:p>
            <a:pPr marL="0" indent="0">
              <a:spcBef>
                <a:spcPts val="600"/>
              </a:spcBef>
              <a:buNone/>
            </a:pPr>
            <a:endParaRPr lang="en-GB" dirty="0"/>
          </a:p>
          <a:p>
            <a:pPr marL="0" indent="0">
              <a:spcBef>
                <a:spcPts val="600"/>
              </a:spcBef>
              <a:buNone/>
            </a:pPr>
            <a:r>
              <a:rPr lang="en-GB" dirty="0"/>
              <a:t>The community preference seems to be for lowercase words to be joined with underscores; what is called (coincidentally) </a:t>
            </a:r>
            <a:r>
              <a:rPr lang="en-GB" dirty="0" err="1">
                <a:solidFill>
                  <a:schemeClr val="accent1"/>
                </a:solidFill>
              </a:rPr>
              <a:t>snake_case</a:t>
            </a:r>
            <a:r>
              <a:rPr lang="en-GB" dirty="0"/>
              <a:t>:</a:t>
            </a:r>
          </a:p>
          <a:p>
            <a:pPr marL="0" indent="0">
              <a:spcBef>
                <a:spcPts val="600"/>
              </a:spcBef>
              <a:buNone/>
            </a:pPr>
            <a:r>
              <a:rPr lang="en-GB" dirty="0" err="1">
                <a:latin typeface="Courier New" panose="02070309020205020404" pitchFamily="49" charset="0"/>
                <a:cs typeface="Courier New" panose="02070309020205020404" pitchFamily="49" charset="0"/>
              </a:rPr>
              <a:t>perimeter_of_a_square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Though where Python is working with C or other code, the more conventional </a:t>
            </a:r>
            <a:r>
              <a:rPr lang="en-GB" dirty="0">
                <a:solidFill>
                  <a:schemeClr val="accent1"/>
                </a:solidFill>
              </a:rPr>
              <a:t>camelCase</a:t>
            </a:r>
            <a:r>
              <a:rPr lang="en-GB" dirty="0"/>
              <a:t> is sometimes used:</a:t>
            </a:r>
          </a:p>
          <a:p>
            <a:pPr marL="0" indent="0">
              <a:spcBef>
                <a:spcPts val="600"/>
              </a:spcBef>
              <a:buNone/>
            </a:pPr>
            <a:r>
              <a:rPr lang="en-GB" dirty="0" err="1">
                <a:latin typeface="Courier New" panose="02070309020205020404" pitchFamily="49" charset="0"/>
                <a:cs typeface="Courier New" panose="02070309020205020404" pitchFamily="49" charset="0"/>
              </a:rPr>
              <a:t>perimeterOfASquare</a:t>
            </a:r>
            <a:endParaRPr lang="en-GB" dirty="0">
              <a:latin typeface="Courier New" panose="02070309020205020404" pitchFamily="49" charset="0"/>
              <a:cs typeface="Courier New" panose="02070309020205020404" pitchFamily="49" charset="0"/>
            </a:endParaRPr>
          </a:p>
          <a:p>
            <a:pPr marL="0" indent="0">
              <a:spcBef>
                <a:spcPts val="600"/>
              </a:spcBef>
              <a:buNone/>
            </a:pPr>
            <a:endParaRPr lang="en-GB" dirty="0">
              <a:latin typeface="Courier New" panose="02070309020205020404" pitchFamily="49" charset="0"/>
              <a:cs typeface="Courier New" panose="02070309020205020404" pitchFamily="49" charset="0"/>
            </a:endParaRPr>
          </a:p>
          <a:p>
            <a:pPr marL="0" indent="0">
              <a:spcBef>
                <a:spcPts val="600"/>
              </a:spcBef>
              <a:buNone/>
            </a:pPr>
            <a:r>
              <a:rPr lang="en-GB" dirty="0"/>
              <a:t>Either way, start with a lowercase letter, as other things start uppercase.</a:t>
            </a:r>
          </a:p>
          <a:p>
            <a:pPr marL="0" indent="0">
              <a:buNone/>
            </a:pPr>
            <a:endParaRPr lang="en-GB" dirty="0"/>
          </a:p>
        </p:txBody>
      </p:sp>
    </p:spTree>
    <p:extLst>
      <p:ext uri="{BB962C8B-B14F-4D97-AF65-F5344CB8AC3E}">
        <p14:creationId xmlns:p14="http://schemas.microsoft.com/office/powerpoint/2010/main" val="832489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34D6-699F-4142-9951-4696645FB7A0}"/>
              </a:ext>
            </a:extLst>
          </p:cNvPr>
          <p:cNvSpPr>
            <a:spLocks noGrp="1"/>
          </p:cNvSpPr>
          <p:nvPr>
            <p:ph type="title"/>
          </p:nvPr>
        </p:nvSpPr>
        <p:spPr/>
        <p:txBody>
          <a:bodyPr/>
          <a:lstStyle/>
          <a:p>
            <a:r>
              <a:rPr lang="en-GB" dirty="0"/>
              <a:t>More on variables</a:t>
            </a:r>
          </a:p>
        </p:txBody>
      </p:sp>
      <p:sp>
        <p:nvSpPr>
          <p:cNvPr id="3" name="Content Placeholder 2">
            <a:extLst>
              <a:ext uri="{FF2B5EF4-FFF2-40B4-BE49-F238E27FC236}">
                <a16:creationId xmlns:a16="http://schemas.microsoft.com/office/drawing/2014/main" id="{D80E8AD5-77C1-4F83-829E-C1864D533F8E}"/>
              </a:ext>
            </a:extLst>
          </p:cNvPr>
          <p:cNvSpPr>
            <a:spLocks noGrp="1"/>
          </p:cNvSpPr>
          <p:nvPr>
            <p:ph idx="1"/>
          </p:nvPr>
        </p:nvSpPr>
        <p:spPr/>
        <p:txBody>
          <a:bodyPr/>
          <a:lstStyle/>
          <a:p>
            <a:pPr marL="0" indent="0">
              <a:buNone/>
            </a:pPr>
            <a:r>
              <a:rPr lang="en-GB" dirty="0"/>
              <a:t>You may see variables described as containers for values, but this isn't true and isn't helpful. Think of them as labels and values. </a:t>
            </a:r>
          </a:p>
          <a:p>
            <a:pPr marL="0" indent="0">
              <a:buNone/>
            </a:pPr>
            <a:endParaRPr lang="en-GB" dirty="0"/>
          </a:p>
          <a:p>
            <a:pPr marL="0" indent="0">
              <a:buNone/>
            </a:pPr>
            <a:r>
              <a:rPr lang="en-GB" dirty="0"/>
              <a:t>As we'll see later on, it is quite easy to get confused about what a variable is referring to, and thinking about them as a identifier/label and value helps.</a:t>
            </a:r>
          </a:p>
        </p:txBody>
      </p:sp>
    </p:spTree>
    <p:extLst>
      <p:ext uri="{BB962C8B-B14F-4D97-AF65-F5344CB8AC3E}">
        <p14:creationId xmlns:p14="http://schemas.microsoft.com/office/powerpoint/2010/main" val="355193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129A-A9DD-40C9-A908-A91F43946DAE}"/>
              </a:ext>
            </a:extLst>
          </p:cNvPr>
          <p:cNvSpPr>
            <a:spLocks noGrp="1"/>
          </p:cNvSpPr>
          <p:nvPr>
            <p:ph type="title"/>
          </p:nvPr>
        </p:nvSpPr>
        <p:spPr/>
        <p:txBody>
          <a:bodyPr/>
          <a:lstStyle/>
          <a:p>
            <a:r>
              <a:rPr lang="en-GB" dirty="0"/>
              <a:t>Why we use variables?</a:t>
            </a:r>
          </a:p>
        </p:txBody>
      </p:sp>
      <p:sp>
        <p:nvSpPr>
          <p:cNvPr id="3" name="Content Placeholder 2">
            <a:extLst>
              <a:ext uri="{FF2B5EF4-FFF2-40B4-BE49-F238E27FC236}">
                <a16:creationId xmlns:a16="http://schemas.microsoft.com/office/drawing/2014/main" id="{60167321-884C-44F9-BB0E-AA5BFB703A31}"/>
              </a:ext>
            </a:extLst>
          </p:cNvPr>
          <p:cNvSpPr>
            <a:spLocks noGrp="1"/>
          </p:cNvSpPr>
          <p:nvPr>
            <p:ph idx="1"/>
          </p:nvPr>
        </p:nvSpPr>
        <p:spPr>
          <a:xfrm>
            <a:off x="472472" y="1862799"/>
            <a:ext cx="8350054" cy="3690845"/>
          </a:xfrm>
        </p:spPr>
        <p:txBody>
          <a:bodyPr>
            <a:normAutofit fontScale="77500" lnSpcReduction="20000"/>
          </a:bodyPr>
          <a:lstStyle/>
          <a:p>
            <a:pPr marL="0" indent="0">
              <a:buNone/>
            </a:pPr>
            <a:r>
              <a:rPr lang="en-GB" dirty="0"/>
              <a:t>Variables are generally used to hold the result of calculations and user inputs. These are things we can't predict before the code is run. </a:t>
            </a:r>
          </a:p>
          <a:p>
            <a:pPr marL="0" indent="0">
              <a:buNone/>
            </a:pPr>
            <a:endParaRPr lang="en-GB" dirty="0"/>
          </a:p>
          <a:p>
            <a:pPr marL="0" indent="0">
              <a:buNone/>
            </a:pPr>
            <a:r>
              <a:rPr lang="en-GB" dirty="0"/>
              <a:t>Some things we can predict the value of, for example, the 4 in:</a:t>
            </a:r>
          </a:p>
          <a:p>
            <a:pPr marL="0" indent="0">
              <a:spcAft>
                <a:spcPts val="900"/>
              </a:spcAft>
              <a:buNone/>
            </a:pPr>
            <a:r>
              <a:rPr lang="en-GB" dirty="0">
                <a:latin typeface="Courier New" panose="02070309020205020404" pitchFamily="49" charset="0"/>
                <a:cs typeface="Courier New" panose="02070309020205020404" pitchFamily="49" charset="0"/>
              </a:rPr>
              <a:t>perimeter = 4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 perimeter of a square</a:t>
            </a:r>
          </a:p>
          <a:p>
            <a:pPr marL="0" indent="0">
              <a:buNone/>
            </a:pPr>
            <a:r>
              <a:rPr lang="en-GB" dirty="0"/>
              <a:t>Such literals are </a:t>
            </a:r>
            <a:r>
              <a:rPr lang="en-GB" dirty="0">
                <a:solidFill>
                  <a:schemeClr val="accent1"/>
                </a:solidFill>
              </a:rPr>
              <a:t>hardwired</a:t>
            </a:r>
            <a:r>
              <a:rPr lang="en-GB" dirty="0"/>
              <a:t> in.</a:t>
            </a:r>
          </a:p>
          <a:p>
            <a:pPr marL="0" indent="0">
              <a:spcAft>
                <a:spcPts val="900"/>
              </a:spcAft>
              <a:buNone/>
            </a:pPr>
            <a:r>
              <a:rPr lang="en-GB" dirty="0"/>
              <a:t>Even such literals are often better put in a variable at the top of the file, as changing the variable instantly allows us to change the value throughout:</a:t>
            </a:r>
          </a:p>
          <a:p>
            <a:pPr marL="0" indent="0">
              <a:buNone/>
            </a:pP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4</a:t>
            </a:r>
          </a:p>
          <a:p>
            <a:pPr marL="0" indent="0">
              <a:spcAft>
                <a:spcPts val="900"/>
              </a:spcAft>
              <a:buNone/>
            </a:pPr>
            <a:r>
              <a:rPr lang="en-GB" dirty="0">
                <a:latin typeface="Courier New" panose="02070309020205020404" pitchFamily="49" charset="0"/>
                <a:cs typeface="Courier New" panose="02070309020205020404" pitchFamily="49" charset="0"/>
              </a:rPr>
              <a:t>perimeter = </a:t>
            </a:r>
            <a:r>
              <a:rPr lang="en-GB" dirty="0" err="1">
                <a:latin typeface="Courier New" panose="02070309020205020404" pitchFamily="49" charset="0"/>
                <a:cs typeface="Courier New" panose="02070309020205020404" pitchFamily="49" charset="0"/>
              </a:rPr>
              <a:t>number_of_sides</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length_of_side</a:t>
            </a:r>
            <a:r>
              <a:rPr lang="en-GB" dirty="0">
                <a:latin typeface="Courier New" panose="02070309020205020404" pitchFamily="49" charset="0"/>
                <a:cs typeface="Courier New" panose="02070309020205020404" pitchFamily="49" charset="0"/>
              </a:rPr>
              <a:t> </a:t>
            </a:r>
            <a:r>
              <a:rPr lang="en-GB" dirty="0"/>
              <a:t>		</a:t>
            </a:r>
          </a:p>
          <a:p>
            <a:pPr marL="0" indent="0">
              <a:buNone/>
            </a:pPr>
            <a:r>
              <a:rPr lang="en-GB" dirty="0"/>
              <a:t>This now works for any regular shape if we change </a:t>
            </a:r>
            <a:r>
              <a:rPr lang="en-GB" dirty="0" err="1">
                <a:latin typeface="Courier New" panose="02070309020205020404" pitchFamily="49" charset="0"/>
                <a:cs typeface="Courier New" panose="02070309020205020404" pitchFamily="49" charset="0"/>
              </a:rPr>
              <a:t>number_of_sides</a:t>
            </a:r>
            <a:r>
              <a:rPr lang="en-GB" dirty="0"/>
              <a:t>.</a:t>
            </a:r>
          </a:p>
        </p:txBody>
      </p:sp>
    </p:spTree>
    <p:extLst>
      <p:ext uri="{BB962C8B-B14F-4D97-AF65-F5344CB8AC3E}">
        <p14:creationId xmlns:p14="http://schemas.microsoft.com/office/powerpoint/2010/main" val="142808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1778000"/>
            <a:ext cx="7855043" cy="4381018"/>
          </a:xfrm>
        </p:spPr>
        <p:txBody>
          <a:bodyPr>
            <a:normAutofit fontScale="77500" lnSpcReduction="20000"/>
          </a:bodyPr>
          <a:lstStyle/>
          <a:p>
            <a:pPr marL="0" indent="0">
              <a:buNone/>
            </a:pPr>
            <a:r>
              <a:rPr lang="en-GB" dirty="0"/>
              <a:t>What kinds of things can we attached to variable labels?</a:t>
            </a:r>
          </a:p>
          <a:p>
            <a:pPr marL="0" indent="0">
              <a:buNone/>
            </a:pPr>
            <a:r>
              <a:rPr lang="en-GB" dirty="0"/>
              <a:t>Everything!</a:t>
            </a:r>
          </a:p>
          <a:p>
            <a:pPr marL="0" indent="0">
              <a:buNone/>
            </a:pPr>
            <a:r>
              <a:rPr lang="en-GB" dirty="0"/>
              <a:t>Literals like 1, 1.1, "a", "hello world".</a:t>
            </a:r>
          </a:p>
          <a:p>
            <a:pPr marL="0" indent="0">
              <a:buNone/>
            </a:pPr>
            <a:r>
              <a:rPr lang="en-GB" dirty="0"/>
              <a:t> </a:t>
            </a:r>
          </a:p>
          <a:p>
            <a:pPr marL="0" indent="0">
              <a:buNone/>
            </a:pPr>
            <a:r>
              <a:rPr lang="en-GB" dirty="0"/>
              <a:t>But also whole chunks of code.</a:t>
            </a:r>
          </a:p>
          <a:p>
            <a:pPr marL="0" indent="0">
              <a:buNone/>
            </a:pPr>
            <a:endParaRPr lang="en-GB" dirty="0"/>
          </a:p>
          <a:p>
            <a:pPr marL="0" indent="0">
              <a:buNone/>
            </a:pPr>
            <a:r>
              <a:rPr lang="en-GB" dirty="0"/>
              <a:t>All the code and values in the computer is held in the form of binary data. We don't usually see this, but it is. It has to be: computers are just very complicated sets of on and off switches.  </a:t>
            </a:r>
          </a:p>
          <a:p>
            <a:pPr marL="0" indent="0">
              <a:buNone/>
            </a:pPr>
            <a:endParaRPr lang="en-GB" dirty="0"/>
          </a:p>
          <a:p>
            <a:pPr marL="0" indent="0">
              <a:buNone/>
            </a:pPr>
            <a:r>
              <a:rPr lang="en-GB" dirty="0"/>
              <a:t>If values are just spaces in memory with something in them, and all code and values is binary, if we can attach a label to a value in memory, we can attach it to code in memory. </a:t>
            </a:r>
          </a:p>
          <a:p>
            <a:pPr marL="0" indent="0">
              <a:buNone/>
            </a:pPr>
            <a:endParaRPr lang="en-GB" dirty="0"/>
          </a:p>
          <a:p>
            <a:pPr marL="0" indent="0">
              <a:buNone/>
            </a:pPr>
            <a:r>
              <a:rPr lang="en-GB" dirty="0"/>
              <a:t>This is the basis of object oriented computing.</a:t>
            </a:r>
          </a:p>
        </p:txBody>
      </p:sp>
    </p:spTree>
    <p:extLst>
      <p:ext uri="{BB962C8B-B14F-4D97-AF65-F5344CB8AC3E}">
        <p14:creationId xmlns:p14="http://schemas.microsoft.com/office/powerpoint/2010/main" val="182373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Objects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768096" y="2302705"/>
            <a:ext cx="8115651" cy="3312941"/>
          </a:xfrm>
        </p:spPr>
        <p:txBody>
          <a:bodyPr>
            <a:normAutofit/>
          </a:bodyPr>
          <a:lstStyle/>
          <a:p>
            <a:pPr>
              <a:buFont typeface="Wingdings" pitchFamily="2" charset="2"/>
              <a:buChar char="Ø"/>
            </a:pPr>
            <a:r>
              <a:rPr lang="en-GB" dirty="0"/>
              <a:t> Objects are chunks of code that are wrapped up in a particular way. </a:t>
            </a:r>
          </a:p>
          <a:p>
            <a:pPr>
              <a:buFont typeface="Wingdings" pitchFamily="2" charset="2"/>
              <a:buChar char="Ø"/>
            </a:pPr>
            <a:r>
              <a:rPr lang="en-GB" dirty="0"/>
              <a:t> One thing this format enables is the attaching of labels to them to create variables.</a:t>
            </a:r>
          </a:p>
          <a:p>
            <a:pPr>
              <a:buFont typeface="Wingdings" pitchFamily="2" charset="2"/>
              <a:buChar char="Ø"/>
            </a:pPr>
            <a:r>
              <a:rPr lang="en-GB" dirty="0"/>
              <a:t> Objects can have their own functions and variables, so you can have variables inside other variables.</a:t>
            </a:r>
          </a:p>
          <a:p>
            <a:pPr>
              <a:buFont typeface="Wingdings" pitchFamily="2" charset="2"/>
              <a:buChar char="Ø"/>
            </a:pPr>
            <a:r>
              <a:rPr lang="en-GB" dirty="0"/>
              <a:t> Objects generally do some particular job. </a:t>
            </a:r>
          </a:p>
          <a:p>
            <a:pPr>
              <a:buFont typeface="Wingdings" pitchFamily="2" charset="2"/>
              <a:buChar char="Ø"/>
            </a:pPr>
            <a:r>
              <a:rPr lang="en-GB" dirty="0"/>
              <a:t> We’ll talk about them more later.</a:t>
            </a:r>
          </a:p>
        </p:txBody>
      </p:sp>
    </p:spTree>
    <p:extLst>
      <p:ext uri="{BB962C8B-B14F-4D97-AF65-F5344CB8AC3E}">
        <p14:creationId xmlns:p14="http://schemas.microsoft.com/office/powerpoint/2010/main" val="2430001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3775-F797-4FA9-8E64-D5A0942ADE3A}"/>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E77F1104-F4BC-4517-9297-7670F44C4078}"/>
              </a:ext>
            </a:extLst>
          </p:cNvPr>
          <p:cNvSpPr>
            <a:spLocks noGrp="1"/>
          </p:cNvSpPr>
          <p:nvPr>
            <p:ph idx="1"/>
          </p:nvPr>
        </p:nvSpPr>
        <p:spPr>
          <a:xfrm>
            <a:off x="883227" y="2017834"/>
            <a:ext cx="8000520" cy="3597812"/>
          </a:xfrm>
        </p:spPr>
        <p:txBody>
          <a:bodyPr>
            <a:normAutofit lnSpcReduction="10000"/>
          </a:bodyPr>
          <a:lstStyle/>
          <a:p>
            <a:pPr marL="0" indent="0">
              <a:buNone/>
            </a:pPr>
            <a:r>
              <a:rPr lang="en-GB" dirty="0"/>
              <a:t>In Python (but not all other languages), functions themselves are objects that can be given labels:</a:t>
            </a:r>
          </a:p>
          <a:p>
            <a:pPr marL="0" indent="0">
              <a:buNone/>
            </a:pPr>
            <a:r>
              <a:rPr lang="en-GB" dirty="0">
                <a:latin typeface="Courier New" panose="02070309020205020404" pitchFamily="49" charset="0"/>
                <a:cs typeface="Courier New" panose="02070309020205020404" pitchFamily="49" charset="0"/>
              </a:rPr>
              <a:t>&gt;&gt;&gt; a = print</a:t>
            </a:r>
          </a:p>
          <a:p>
            <a:pPr marL="0" indent="0">
              <a:buNone/>
            </a:pPr>
            <a:r>
              <a:rPr lang="en-GB" dirty="0">
                <a:latin typeface="Courier New" panose="02070309020205020404" pitchFamily="49" charset="0"/>
                <a:cs typeface="Courier New" panose="02070309020205020404" pitchFamily="49" charset="0"/>
              </a:rPr>
              <a:t>&gt;&gt;&gt; a("hello world")</a:t>
            </a:r>
          </a:p>
          <a:p>
            <a:pPr marL="0" indent="0">
              <a:buNone/>
            </a:pPr>
            <a:r>
              <a:rPr lang="en-GB" dirty="0">
                <a:latin typeface="Courier New" panose="02070309020205020404" pitchFamily="49" charset="0"/>
                <a:cs typeface="Courier New" panose="02070309020205020404" pitchFamily="49" charset="0"/>
              </a:rPr>
              <a:t>hello world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en-GB" dirty="0"/>
              <a:t>This makes it incredibly powerful: for example, we can pass one function into another (the core of functional programming). </a:t>
            </a:r>
          </a:p>
          <a:p>
            <a:pPr marL="0" indent="0">
              <a:buNone/>
            </a:pPr>
            <a:r>
              <a:rPr lang="en-GB" dirty="0">
                <a:latin typeface="Courier New" panose="02070309020205020404" pitchFamily="49" charset="0"/>
                <a:cs typeface="Courier New" panose="02070309020205020404" pitchFamily="49" charset="0"/>
              </a:rPr>
              <a:t>&gt;&gt;&gt; </a:t>
            </a:r>
            <a:r>
              <a:rPr lang="en-GB" dirty="0" err="1">
                <a:latin typeface="Courier New" panose="02070309020205020404" pitchFamily="49" charset="0"/>
                <a:cs typeface="Courier New" panose="02070309020205020404" pitchFamily="49" charset="0"/>
              </a:rPr>
              <a:t>dir</a:t>
            </a:r>
            <a:r>
              <a:rPr lang="en-GB" dirty="0">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164915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9771E-7B7D-4E3E-A79F-DD400E9AC9CF}"/>
              </a:ext>
            </a:extLst>
          </p:cNvPr>
          <p:cNvSpPr>
            <a:spLocks noGrp="1"/>
          </p:cNvSpPr>
          <p:nvPr>
            <p:ph type="title"/>
          </p:nvPr>
        </p:nvSpPr>
        <p:spPr/>
        <p:txBody>
          <a:bodyPr/>
          <a:lstStyle/>
          <a:p>
            <a:r>
              <a:rPr lang="en-GB" dirty="0"/>
              <a:t>Values</a:t>
            </a:r>
          </a:p>
        </p:txBody>
      </p:sp>
      <p:sp>
        <p:nvSpPr>
          <p:cNvPr id="3" name="Content Placeholder 2">
            <a:extLst>
              <a:ext uri="{FF2B5EF4-FFF2-40B4-BE49-F238E27FC236}">
                <a16:creationId xmlns:a16="http://schemas.microsoft.com/office/drawing/2014/main" id="{6272289C-EE58-4430-8051-5343961F6C67}"/>
              </a:ext>
            </a:extLst>
          </p:cNvPr>
          <p:cNvSpPr>
            <a:spLocks noGrp="1"/>
          </p:cNvSpPr>
          <p:nvPr>
            <p:ph idx="1"/>
          </p:nvPr>
        </p:nvSpPr>
        <p:spPr/>
        <p:txBody>
          <a:bodyPr/>
          <a:lstStyle/>
          <a:p>
            <a:pPr marL="0" indent="0">
              <a:buNone/>
            </a:pPr>
            <a:r>
              <a:rPr lang="en-GB" dirty="0"/>
              <a:t>How does the computer know what a variable is?</a:t>
            </a:r>
          </a:p>
          <a:p>
            <a:pPr marL="0" indent="0">
              <a:buNone/>
            </a:pPr>
            <a:endParaRPr lang="en-GB" dirty="0"/>
          </a:p>
          <a:p>
            <a:pPr marL="0" indent="0">
              <a:buNone/>
            </a:pPr>
            <a:r>
              <a:rPr lang="en-GB" dirty="0"/>
              <a:t>For Python, it works it out. This takes it a little time, but means it is much more flexible.</a:t>
            </a:r>
          </a:p>
          <a:p>
            <a:pPr marL="0" indent="0">
              <a:buNone/>
            </a:pPr>
            <a:endParaRPr lang="en-GB" dirty="0"/>
          </a:p>
          <a:p>
            <a:pPr marL="0" indent="0">
              <a:buNone/>
            </a:pPr>
            <a:r>
              <a:rPr lang="en-GB" dirty="0"/>
              <a:t>This is why Python is more time and energy consuming compared to C, Fortran, etc.</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620583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BDDE95-F075-C640-89DB-F46E465FDCD7}"/>
              </a:ext>
            </a:extLst>
          </p:cNvPr>
          <p:cNvPicPr>
            <a:picLocks noChangeAspect="1"/>
          </p:cNvPicPr>
          <p:nvPr/>
        </p:nvPicPr>
        <p:blipFill>
          <a:blip r:embed="rId2"/>
          <a:stretch>
            <a:fillRect/>
          </a:stretch>
        </p:blipFill>
        <p:spPr>
          <a:xfrm>
            <a:off x="722369" y="1900051"/>
            <a:ext cx="7429010" cy="4500629"/>
          </a:xfrm>
          <a:prstGeom prst="rect">
            <a:avLst/>
          </a:prstGeom>
        </p:spPr>
      </p:pic>
      <p:sp>
        <p:nvSpPr>
          <p:cNvPr id="8" name="TextBox 7">
            <a:extLst>
              <a:ext uri="{FF2B5EF4-FFF2-40B4-BE49-F238E27FC236}">
                <a16:creationId xmlns:a16="http://schemas.microsoft.com/office/drawing/2014/main" id="{11D9048B-BB66-4647-83B5-F2F997CE163F}"/>
              </a:ext>
            </a:extLst>
          </p:cNvPr>
          <p:cNvSpPr txBox="1"/>
          <p:nvPr/>
        </p:nvSpPr>
        <p:spPr>
          <a:xfrm>
            <a:off x="722369" y="1435661"/>
            <a:ext cx="5574347" cy="369332"/>
          </a:xfrm>
          <a:prstGeom prst="rect">
            <a:avLst/>
          </a:prstGeom>
          <a:noFill/>
        </p:spPr>
        <p:txBody>
          <a:bodyPr wrap="none" rtlCol="0">
            <a:spAutoFit/>
          </a:bodyPr>
          <a:lstStyle/>
          <a:p>
            <a:r>
              <a:rPr lang="en-US" dirty="0"/>
              <a:t>Launch “</a:t>
            </a:r>
            <a:r>
              <a:rPr lang="en-US" dirty="0" err="1"/>
              <a:t>Jupyter</a:t>
            </a:r>
            <a:r>
              <a:rPr lang="en-US" dirty="0"/>
              <a:t> Notebook” using the Anaconda Navigator</a:t>
            </a:r>
          </a:p>
        </p:txBody>
      </p:sp>
      <p:cxnSp>
        <p:nvCxnSpPr>
          <p:cNvPr id="10" name="Straight Arrow Connector 9">
            <a:extLst>
              <a:ext uri="{FF2B5EF4-FFF2-40B4-BE49-F238E27FC236}">
                <a16:creationId xmlns:a16="http://schemas.microsoft.com/office/drawing/2014/main" id="{2F8D79A6-A6B6-FD43-BB4F-FEA444155B1E}"/>
              </a:ext>
            </a:extLst>
          </p:cNvPr>
          <p:cNvCxnSpPr/>
          <p:nvPr/>
        </p:nvCxnSpPr>
        <p:spPr>
          <a:xfrm flipH="1">
            <a:off x="4203865" y="1496291"/>
            <a:ext cx="2481943" cy="2410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9026040F-42E7-E64D-C60D-0529ED85B44A}"/>
              </a:ext>
            </a:extLst>
          </p:cNvPr>
          <p:cNvSpPr>
            <a:spLocks noGrp="1"/>
          </p:cNvSpPr>
          <p:nvPr>
            <p:ph type="title"/>
          </p:nvPr>
        </p:nvSpPr>
        <p:spPr>
          <a:xfrm>
            <a:off x="768096" y="585216"/>
            <a:ext cx="7290054" cy="816017"/>
          </a:xfrm>
        </p:spPr>
        <p:txBody>
          <a:bodyPr/>
          <a:lstStyle/>
          <a:p>
            <a:r>
              <a:rPr lang="en-US" dirty="0" err="1"/>
              <a:t>Jupyter</a:t>
            </a:r>
            <a:r>
              <a:rPr lang="en-US" dirty="0"/>
              <a:t> Notebook</a:t>
            </a:r>
          </a:p>
        </p:txBody>
      </p:sp>
    </p:spTree>
    <p:extLst>
      <p:ext uri="{BB962C8B-B14F-4D97-AF65-F5344CB8AC3E}">
        <p14:creationId xmlns:p14="http://schemas.microsoft.com/office/powerpoint/2010/main" val="3296161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form of text. These can be enclosed in single (‘) or double (“) quotes.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a:t>
            </a:r>
            <a:r>
              <a:rPr lang="en-CA" dirty="0" err="1">
                <a:solidFill>
                  <a:srgbClr val="00BF00"/>
                </a:solidFill>
                <a:latin typeface="Source Code Pro" panose="020B0509030403020204" pitchFamily="49" charset="0"/>
              </a:rPr>
              <a:t>StringThis</a:t>
            </a:r>
            <a:r>
              <a:rPr lang="en-CA" dirty="0">
                <a:solidFill>
                  <a:srgbClr val="00BF00"/>
                </a:solidFill>
                <a:latin typeface="Source Code Pro" panose="020B0509030403020204" pitchFamily="49" charset="0"/>
              </a:rPr>
              <a:t>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3455353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1795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3095296" y="2349059"/>
            <a:ext cx="5538951"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They also accept </a:t>
            </a:r>
            <a:r>
              <a:rPr lang="en-CA" b="1" dirty="0"/>
              <a:t>escape characters</a:t>
            </a:r>
            <a:r>
              <a:rPr lang="en-CA" dirty="0"/>
              <a:t> (i.e., \n, \t, \a)  </a:t>
            </a:r>
          </a:p>
        </p:txBody>
      </p:sp>
      <p:sp>
        <p:nvSpPr>
          <p:cNvPr id="12" name="TextBox 11"/>
          <p:cNvSpPr txBox="1"/>
          <p:nvPr/>
        </p:nvSpPr>
        <p:spPr>
          <a:xfrm>
            <a:off x="943304" y="4200297"/>
            <a:ext cx="7315200" cy="738664"/>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'This is a String \n'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var2 = 'This is also a String'</a:t>
            </a:r>
          </a:p>
        </p:txBody>
      </p:sp>
      <p:sp>
        <p:nvSpPr>
          <p:cNvPr id="13" name="TextBox 12"/>
          <p:cNvSpPr txBox="1"/>
          <p:nvPr/>
        </p:nvSpPr>
        <p:spPr>
          <a:xfrm>
            <a:off x="835572" y="5092211"/>
            <a:ext cx="7490409" cy="369332"/>
          </a:xfrm>
          <a:prstGeom prst="rect">
            <a:avLst/>
          </a:prstGeom>
          <a:noFill/>
        </p:spPr>
        <p:txBody>
          <a:bodyPr wrap="square" rtlCol="0">
            <a:spAutoFit/>
          </a:bodyPr>
          <a:lstStyle/>
          <a:p>
            <a:r>
              <a:rPr lang="en-CA" dirty="0"/>
              <a:t>When added, they make a longer string:</a:t>
            </a:r>
          </a:p>
        </p:txBody>
      </p:sp>
      <p:sp>
        <p:nvSpPr>
          <p:cNvPr id="14" name="TextBox 13"/>
          <p:cNvSpPr txBox="1"/>
          <p:nvPr/>
        </p:nvSpPr>
        <p:spPr>
          <a:xfrm>
            <a:off x="943304" y="5544597"/>
            <a:ext cx="7315200" cy="1015663"/>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print(var1+var2)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This is a String </a:t>
            </a:r>
          </a:p>
          <a:p>
            <a:r>
              <a:rPr lang="en-CA" dirty="0">
                <a:solidFill>
                  <a:srgbClr val="00BF00"/>
                </a:solidFill>
                <a:latin typeface="Source Code Pro" panose="020B0509030403020204" pitchFamily="49" charset="0"/>
              </a:rPr>
              <a:t>        This is also a String</a:t>
            </a:r>
            <a:endParaRPr lang="en-CA" dirty="0">
              <a:latin typeface="Source Code Pro" panose="020B0509030403020204" pitchFamily="49" charset="0"/>
            </a:endParaRPr>
          </a:p>
        </p:txBody>
      </p:sp>
    </p:spTree>
    <p:extLst>
      <p:ext uri="{BB962C8B-B14F-4D97-AF65-F5344CB8AC3E}">
        <p14:creationId xmlns:p14="http://schemas.microsoft.com/office/powerpoint/2010/main" val="2813976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29188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14" name="TextBox 13"/>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a:t>
            </a:r>
          </a:p>
        </p:txBody>
      </p:sp>
      <p:sp>
        <p:nvSpPr>
          <p:cNvPr id="16" name="Content Placeholder 2">
            <a:extLst>
              <a:ext uri="{FF2B5EF4-FFF2-40B4-BE49-F238E27FC236}">
                <a16:creationId xmlns:a16="http://schemas.microsoft.com/office/drawing/2014/main" id="{7B4C6EBD-A7E5-934C-96E4-5D66B6225FBD}"/>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Tree>
    <p:extLst>
      <p:ext uri="{BB962C8B-B14F-4D97-AF65-F5344CB8AC3E}">
        <p14:creationId xmlns:p14="http://schemas.microsoft.com/office/powerpoint/2010/main" val="753822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439464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23809" y="2349059"/>
            <a:ext cx="300960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2623787"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integer (…, -1, 0, 1, …). Mathematical operations are as you expect</a:t>
            </a:r>
          </a:p>
        </p:txBody>
      </p:sp>
      <p:sp>
        <p:nvSpPr>
          <p:cNvPr id="12" name="TextBox 11"/>
          <p:cNvSpPr txBox="1"/>
          <p:nvPr/>
        </p:nvSpPr>
        <p:spPr>
          <a:xfrm>
            <a:off x="943304" y="3936920"/>
            <a:ext cx="7315200" cy="461665"/>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5, 2</a:t>
            </a:r>
          </a:p>
        </p:txBody>
      </p:sp>
      <p:sp>
        <p:nvSpPr>
          <p:cNvPr id="13" name="TextBox 12"/>
          <p:cNvSpPr txBox="1"/>
          <p:nvPr/>
        </p:nvSpPr>
        <p:spPr>
          <a:xfrm>
            <a:off x="835571" y="4539801"/>
            <a:ext cx="7490409" cy="369332"/>
          </a:xfrm>
          <a:prstGeom prst="rect">
            <a:avLst/>
          </a:prstGeom>
          <a:noFill/>
        </p:spPr>
        <p:txBody>
          <a:bodyPr wrap="square" rtlCol="0">
            <a:spAutoFit/>
          </a:bodyPr>
          <a:lstStyle/>
          <a:p>
            <a:r>
              <a:rPr lang="en-CA" dirty="0"/>
              <a:t>They are subject to floating point math:</a:t>
            </a:r>
          </a:p>
        </p:txBody>
      </p:sp>
      <p:sp>
        <p:nvSpPr>
          <p:cNvPr id="20" name="Content Placeholder 2">
            <a:extLst>
              <a:ext uri="{FF2B5EF4-FFF2-40B4-BE49-F238E27FC236}">
                <a16:creationId xmlns:a16="http://schemas.microsoft.com/office/drawing/2014/main" id="{5B7B982C-DFD9-D14E-B054-A02A5196EAF5}"/>
              </a:ext>
            </a:extLst>
          </p:cNvPr>
          <p:cNvSpPr txBox="1">
            <a:spLocks/>
          </p:cNvSpPr>
          <p:nvPr/>
        </p:nvSpPr>
        <p:spPr>
          <a:xfrm>
            <a:off x="768096" y="1853155"/>
            <a:ext cx="7290055" cy="401314"/>
          </a:xfrm>
          <a:prstGeom prst="rect">
            <a:avLst/>
          </a:prstGeom>
        </p:spPr>
        <p:txBody>
          <a:bodyPr vert="horz" lIns="45720" tIns="45720" rIns="45720" bIns="45720" rtlCol="0">
            <a:normAutofit fontScale="85000" lnSpcReduction="10000"/>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built-in variables in python, with standard operations:</a:t>
            </a:r>
          </a:p>
        </p:txBody>
      </p:sp>
      <p:sp>
        <p:nvSpPr>
          <p:cNvPr id="21" name="TextBox 20">
            <a:extLst>
              <a:ext uri="{FF2B5EF4-FFF2-40B4-BE49-F238E27FC236}">
                <a16:creationId xmlns:a16="http://schemas.microsoft.com/office/drawing/2014/main" id="{B947FEF1-1226-3B4D-93DB-10F6E4BB1B3C}"/>
              </a:ext>
            </a:extLst>
          </p:cNvPr>
          <p:cNvSpPr txBox="1"/>
          <p:nvPr/>
        </p:nvSpPr>
        <p:spPr>
          <a:xfrm>
            <a:off x="943303" y="4944683"/>
            <a:ext cx="7315200" cy="164592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Regular division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2.5</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 var2  # Integer division – drop fraction</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2</a:t>
            </a:r>
          </a:p>
        </p:txBody>
      </p:sp>
    </p:spTree>
    <p:extLst>
      <p:ext uri="{BB962C8B-B14F-4D97-AF65-F5344CB8AC3E}">
        <p14:creationId xmlns:p14="http://schemas.microsoft.com/office/powerpoint/2010/main" val="1034819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12" name="TextBox 11"/>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1112051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spTree>
    <p:extLst>
      <p:ext uri="{BB962C8B-B14F-4D97-AF65-F5344CB8AC3E}">
        <p14:creationId xmlns:p14="http://schemas.microsoft.com/office/powerpoint/2010/main" val="813189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7560" y="2349059"/>
            <a:ext cx="8066688" cy="394137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67560" y="2349059"/>
            <a:ext cx="5055410" cy="825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a:t>Basics of a Script: </a:t>
            </a:r>
            <a:r>
              <a:rPr lang="en-CA" sz="4000" dirty="0"/>
              <a:t>Primitive Variables</a:t>
            </a:r>
            <a:endParaRPr lang="en-CA" dirty="0"/>
          </a:p>
        </p:txBody>
      </p:sp>
      <p:sp>
        <p:nvSpPr>
          <p:cNvPr id="5" name="TextBox 4"/>
          <p:cNvSpPr txBox="1"/>
          <p:nvPr/>
        </p:nvSpPr>
        <p:spPr>
          <a:xfrm>
            <a:off x="768096" y="2485698"/>
            <a:ext cx="2215671" cy="646331"/>
          </a:xfrm>
          <a:prstGeom prst="rect">
            <a:avLst/>
          </a:prstGeom>
          <a:noFill/>
        </p:spPr>
        <p:txBody>
          <a:bodyPr wrap="none" rtlCol="0">
            <a:spAutoFit/>
          </a:bodyPr>
          <a:lstStyle/>
          <a:p>
            <a:r>
              <a:rPr lang="en-CA" sz="3600" dirty="0"/>
              <a:t>Strings (</a:t>
            </a:r>
            <a:r>
              <a:rPr lang="en-CA" sz="3600" dirty="0" err="1"/>
              <a:t>str</a:t>
            </a:r>
            <a:r>
              <a:rPr lang="en-CA" sz="3600" dirty="0"/>
              <a:t>)</a:t>
            </a:r>
          </a:p>
        </p:txBody>
      </p:sp>
      <p:sp>
        <p:nvSpPr>
          <p:cNvPr id="6" name="Content Placeholder 2"/>
          <p:cNvSpPr txBox="1">
            <a:spLocks/>
          </p:cNvSpPr>
          <p:nvPr/>
        </p:nvSpPr>
        <p:spPr>
          <a:xfrm>
            <a:off x="768096" y="1853155"/>
            <a:ext cx="7290055" cy="401314"/>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CA" dirty="0"/>
              <a:t>There are only a few built in variables in python:</a:t>
            </a:r>
          </a:p>
        </p:txBody>
      </p:sp>
      <p:sp>
        <p:nvSpPr>
          <p:cNvPr id="7" name="TextBox 6"/>
          <p:cNvSpPr txBox="1"/>
          <p:nvPr/>
        </p:nvSpPr>
        <p:spPr>
          <a:xfrm>
            <a:off x="3191347" y="2485698"/>
            <a:ext cx="2432461" cy="646331"/>
          </a:xfrm>
          <a:prstGeom prst="rect">
            <a:avLst/>
          </a:prstGeom>
          <a:noFill/>
        </p:spPr>
        <p:txBody>
          <a:bodyPr wrap="none" rtlCol="0">
            <a:spAutoFit/>
          </a:bodyPr>
          <a:lstStyle/>
          <a:p>
            <a:r>
              <a:rPr lang="en-CA" sz="3600" dirty="0"/>
              <a:t>Integers (</a:t>
            </a:r>
            <a:r>
              <a:rPr lang="en-CA" sz="3600" dirty="0" err="1"/>
              <a:t>int</a:t>
            </a:r>
            <a:r>
              <a:rPr lang="en-CA" sz="3600" dirty="0"/>
              <a:t>)</a:t>
            </a:r>
          </a:p>
        </p:txBody>
      </p:sp>
      <p:sp>
        <p:nvSpPr>
          <p:cNvPr id="8" name="TextBox 7"/>
          <p:cNvSpPr txBox="1"/>
          <p:nvPr/>
        </p:nvSpPr>
        <p:spPr>
          <a:xfrm>
            <a:off x="5831387" y="2485698"/>
            <a:ext cx="2494594" cy="646331"/>
          </a:xfrm>
          <a:prstGeom prst="rect">
            <a:avLst/>
          </a:prstGeom>
          <a:noFill/>
        </p:spPr>
        <p:txBody>
          <a:bodyPr wrap="none" rtlCol="0">
            <a:spAutoFit/>
          </a:bodyPr>
          <a:lstStyle/>
          <a:p>
            <a:r>
              <a:rPr lang="en-CA" sz="3600" dirty="0"/>
              <a:t>Floats (float)</a:t>
            </a:r>
          </a:p>
        </p:txBody>
      </p:sp>
      <p:sp>
        <p:nvSpPr>
          <p:cNvPr id="11" name="TextBox 10"/>
          <p:cNvSpPr txBox="1"/>
          <p:nvPr/>
        </p:nvSpPr>
        <p:spPr>
          <a:xfrm>
            <a:off x="835572" y="3426372"/>
            <a:ext cx="7490409" cy="369332"/>
          </a:xfrm>
          <a:prstGeom prst="rect">
            <a:avLst/>
          </a:prstGeom>
          <a:noFill/>
        </p:spPr>
        <p:txBody>
          <a:bodyPr wrap="square" rtlCol="0">
            <a:spAutoFit/>
          </a:bodyPr>
          <a:lstStyle/>
          <a:p>
            <a:r>
              <a:rPr lang="en-CA" dirty="0"/>
              <a:t>Any real number (1.0, 2.5, 1e25). Mathematical operations are as you expect</a:t>
            </a:r>
          </a:p>
        </p:txBody>
      </p:sp>
      <p:sp>
        <p:nvSpPr>
          <p:cNvPr id="20" name="TextBox 19">
            <a:extLst>
              <a:ext uri="{FF2B5EF4-FFF2-40B4-BE49-F238E27FC236}">
                <a16:creationId xmlns:a16="http://schemas.microsoft.com/office/drawing/2014/main" id="{C4852AB8-7792-234A-B94B-F7FAAB2BB4BE}"/>
              </a:ext>
            </a:extLst>
          </p:cNvPr>
          <p:cNvSpPr txBox="1"/>
          <p:nvPr/>
        </p:nvSpPr>
        <p:spPr>
          <a:xfrm>
            <a:off x="943304" y="3936920"/>
            <a:ext cx="7315200" cy="1569660"/>
          </a:xfrm>
          <a:prstGeom prst="rect">
            <a:avLst/>
          </a:prstGeom>
          <a:solidFill>
            <a:schemeClr val="accent3">
              <a:lumMod val="20000"/>
              <a:lumOff val="80000"/>
            </a:schemeClr>
          </a:solidFill>
        </p:spPr>
        <p:txBody>
          <a:bodyPr wrap="square" tIns="91440" bIns="91440" rtlCol="0">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 = 1.0, 2e2</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var1, var2</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(1.0, 200.0)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1/2.0 # </a:t>
            </a:r>
            <a:r>
              <a:rPr lang="en-CA" dirty="0" err="1">
                <a:latin typeface="Source Code Pro" panose="020B0509030403020204" pitchFamily="49" charset="0"/>
              </a:rPr>
              <a:t>int</a:t>
            </a:r>
            <a:r>
              <a:rPr lang="en-CA" dirty="0">
                <a:latin typeface="Source Code Pro" panose="020B0509030403020204" pitchFamily="49" charset="0"/>
              </a:rPr>
              <a:t> and float results in float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CA" dirty="0">
                <a:latin typeface="Source Code Pro" panose="020B0509030403020204" pitchFamily="49" charset="0"/>
              </a:rPr>
              <a:t>0.5</a:t>
            </a:r>
          </a:p>
        </p:txBody>
      </p:sp>
      <p:grpSp>
        <p:nvGrpSpPr>
          <p:cNvPr id="15" name="Group 14"/>
          <p:cNvGrpSpPr/>
          <p:nvPr/>
        </p:nvGrpSpPr>
        <p:grpSpPr>
          <a:xfrm>
            <a:off x="5092262" y="3936920"/>
            <a:ext cx="3541986" cy="2076749"/>
            <a:chOff x="5838496" y="965481"/>
            <a:chExt cx="3541986" cy="2076749"/>
          </a:xfrm>
        </p:grpSpPr>
        <p:sp>
          <p:nvSpPr>
            <p:cNvPr id="16" name="Rounded Rectangle 15"/>
            <p:cNvSpPr/>
            <p:nvPr/>
          </p:nvSpPr>
          <p:spPr>
            <a:xfrm>
              <a:off x="5838496" y="965481"/>
              <a:ext cx="3541986" cy="20767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dirty="0"/>
            </a:p>
          </p:txBody>
        </p:sp>
        <p:sp>
          <p:nvSpPr>
            <p:cNvPr id="17" name="TextBox 16"/>
            <p:cNvSpPr txBox="1"/>
            <p:nvPr/>
          </p:nvSpPr>
          <p:spPr>
            <a:xfrm>
              <a:off x="6012903" y="981081"/>
              <a:ext cx="1444187" cy="584775"/>
            </a:xfrm>
            <a:prstGeom prst="rect">
              <a:avLst/>
            </a:prstGeom>
            <a:noFill/>
          </p:spPr>
          <p:txBody>
            <a:bodyPr wrap="square" rtlCol="0">
              <a:spAutoFit/>
            </a:bodyPr>
            <a:lstStyle/>
            <a:p>
              <a:r>
                <a:rPr lang="en-CA" sz="3200" dirty="0">
                  <a:ln>
                    <a:solidFill>
                      <a:schemeClr val="accent5"/>
                    </a:solidFill>
                  </a:ln>
                  <a:solidFill>
                    <a:schemeClr val="bg1"/>
                  </a:solidFill>
                  <a:latin typeface="+mj-lt"/>
                </a:rPr>
                <a:t>NOTE:</a:t>
              </a:r>
            </a:p>
          </p:txBody>
        </p:sp>
        <p:sp>
          <p:nvSpPr>
            <p:cNvPr id="18" name="TextBox 17"/>
            <p:cNvSpPr txBox="1"/>
            <p:nvPr/>
          </p:nvSpPr>
          <p:spPr>
            <a:xfrm>
              <a:off x="6012903" y="1502997"/>
              <a:ext cx="3195145" cy="1200329"/>
            </a:xfrm>
            <a:prstGeom prst="rect">
              <a:avLst/>
            </a:prstGeom>
            <a:noFill/>
          </p:spPr>
          <p:txBody>
            <a:bodyPr wrap="square" rtlCol="0">
              <a:spAutoFit/>
            </a:bodyPr>
            <a:lstStyle/>
            <a:p>
              <a:r>
                <a:rPr lang="en-CA" dirty="0">
                  <a:solidFill>
                    <a:schemeClr val="bg1"/>
                  </a:solidFill>
                  <a:latin typeface="Source Code Pro" panose="020B0509030403020204" pitchFamily="49" charset="0"/>
                </a:rPr>
                <a:t>There is also a Boolean data type (bool). It can only have the values True or False.</a:t>
              </a:r>
            </a:p>
          </p:txBody>
        </p:sp>
      </p:grpSp>
    </p:spTree>
    <p:extLst>
      <p:ext uri="{BB962C8B-B14F-4D97-AF65-F5344CB8AC3E}">
        <p14:creationId xmlns:p14="http://schemas.microsoft.com/office/powerpoint/2010/main" val="3790874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3251-E12E-6D4A-80A2-24F7EF930730}"/>
              </a:ext>
            </a:extLst>
          </p:cNvPr>
          <p:cNvSpPr>
            <a:spLocks noGrp="1"/>
          </p:cNvSpPr>
          <p:nvPr>
            <p:ph type="title"/>
          </p:nvPr>
        </p:nvSpPr>
        <p:spPr>
          <a:xfrm>
            <a:off x="768095" y="895559"/>
            <a:ext cx="7290054" cy="749808"/>
          </a:xfrm>
        </p:spPr>
        <p:txBody>
          <a:bodyPr/>
          <a:lstStyle/>
          <a:p>
            <a:r>
              <a:rPr lang="en-US" dirty="0"/>
              <a:t>Python and Complex Numbers</a:t>
            </a:r>
          </a:p>
        </p:txBody>
      </p:sp>
      <p:sp>
        <p:nvSpPr>
          <p:cNvPr id="3" name="Content Placeholder 2">
            <a:extLst>
              <a:ext uri="{FF2B5EF4-FFF2-40B4-BE49-F238E27FC236}">
                <a16:creationId xmlns:a16="http://schemas.microsoft.com/office/drawing/2014/main" id="{C6A443D1-B911-9949-AB2A-CD76B5A616EA}"/>
              </a:ext>
            </a:extLst>
          </p:cNvPr>
          <p:cNvSpPr>
            <a:spLocks noGrp="1"/>
          </p:cNvSpPr>
          <p:nvPr>
            <p:ph idx="1"/>
          </p:nvPr>
        </p:nvSpPr>
        <p:spPr>
          <a:xfrm>
            <a:off x="768095" y="1886607"/>
            <a:ext cx="7290055" cy="482481"/>
          </a:xfrm>
        </p:spPr>
        <p:txBody>
          <a:bodyPr/>
          <a:lstStyle/>
          <a:p>
            <a:r>
              <a:rPr lang="en-US" dirty="0"/>
              <a:t>Python can handle complex numbers as well</a:t>
            </a:r>
          </a:p>
        </p:txBody>
      </p:sp>
      <p:sp>
        <p:nvSpPr>
          <p:cNvPr id="4" name="Rectangle 3">
            <a:extLst>
              <a:ext uri="{FF2B5EF4-FFF2-40B4-BE49-F238E27FC236}">
                <a16:creationId xmlns:a16="http://schemas.microsoft.com/office/drawing/2014/main" id="{6B0A5150-5732-864C-81BD-C25F19D1534F}"/>
              </a:ext>
            </a:extLst>
          </p:cNvPr>
          <p:cNvSpPr/>
          <p:nvPr/>
        </p:nvSpPr>
        <p:spPr>
          <a:xfrm>
            <a:off x="853809" y="2369088"/>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w = 3+4j</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print(type(w))</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&lt;class 'complex'&gt;</a:t>
            </a:r>
          </a:p>
        </p:txBody>
      </p:sp>
      <p:sp>
        <p:nvSpPr>
          <p:cNvPr id="5" name="Title 1">
            <a:extLst>
              <a:ext uri="{FF2B5EF4-FFF2-40B4-BE49-F238E27FC236}">
                <a16:creationId xmlns:a16="http://schemas.microsoft.com/office/drawing/2014/main" id="{CC0992E0-B660-E544-97EE-CFC2E2B207FC}"/>
              </a:ext>
            </a:extLst>
          </p:cNvPr>
          <p:cNvSpPr txBox="1">
            <a:spLocks/>
          </p:cNvSpPr>
          <p:nvPr/>
        </p:nvSpPr>
        <p:spPr>
          <a:xfrm>
            <a:off x="768095" y="3927794"/>
            <a:ext cx="7290054" cy="749808"/>
          </a:xfrm>
          <a:prstGeom prst="rect">
            <a:avLst/>
          </a:prstGeom>
        </p:spPr>
        <p:txBody>
          <a:bodyPr vert="horz" lIns="91440" tIns="45720" rIns="91440" bIns="45720" rtlCol="0" anchor="ctr">
            <a:normAutofit/>
          </a:bodyPr>
          <a:lstStyle>
            <a:lvl1pPr algn="l" defTabSz="914377" rtl="0" eaLnBrk="1" latinLnBrk="0" hangingPunct="1">
              <a:lnSpc>
                <a:spcPct val="80000"/>
              </a:lnSpc>
              <a:spcBef>
                <a:spcPct val="0"/>
              </a:spcBef>
              <a:buNone/>
              <a:defRPr sz="4000" kern="1200" cap="none" spc="100" baseline="0">
                <a:solidFill>
                  <a:schemeClr val="tx1">
                    <a:lumMod val="90000"/>
                    <a:lumOff val="10000"/>
                  </a:schemeClr>
                </a:solidFill>
                <a:latin typeface="+mj-lt"/>
                <a:ea typeface="+mj-ea"/>
                <a:cs typeface="+mj-cs"/>
              </a:defRPr>
            </a:lvl1pPr>
          </a:lstStyle>
          <a:p>
            <a:r>
              <a:rPr lang="en-US" dirty="0"/>
              <a:t>Python and Scientific Numbers</a:t>
            </a:r>
          </a:p>
        </p:txBody>
      </p:sp>
      <p:sp>
        <p:nvSpPr>
          <p:cNvPr id="6" name="Content Placeholder 2">
            <a:extLst>
              <a:ext uri="{FF2B5EF4-FFF2-40B4-BE49-F238E27FC236}">
                <a16:creationId xmlns:a16="http://schemas.microsoft.com/office/drawing/2014/main" id="{13623837-F3AA-5A47-BDD3-8FE8C190A4E8}"/>
              </a:ext>
            </a:extLst>
          </p:cNvPr>
          <p:cNvSpPr txBox="1">
            <a:spLocks/>
          </p:cNvSpPr>
          <p:nvPr/>
        </p:nvSpPr>
        <p:spPr>
          <a:xfrm>
            <a:off x="768095" y="4918842"/>
            <a:ext cx="7923960" cy="482481"/>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Float can also be scientific numbers with an "e" to indicate the power of 10.</a:t>
            </a:r>
          </a:p>
        </p:txBody>
      </p:sp>
      <p:sp>
        <p:nvSpPr>
          <p:cNvPr id="7" name="Rectangle 6">
            <a:extLst>
              <a:ext uri="{FF2B5EF4-FFF2-40B4-BE49-F238E27FC236}">
                <a16:creationId xmlns:a16="http://schemas.microsoft.com/office/drawing/2014/main" id="{0E656D01-6A71-4343-98C7-0C999A2DA423}"/>
              </a:ext>
            </a:extLst>
          </p:cNvPr>
          <p:cNvSpPr/>
          <p:nvPr/>
        </p:nvSpPr>
        <p:spPr>
          <a:xfrm>
            <a:off x="853809" y="5401323"/>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US" dirty="0">
                <a:latin typeface="Courier" pitchFamily="2" charset="0"/>
              </a:rPr>
              <a:t>x= 1.1e3</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print(x)</a:t>
            </a:r>
            <a:endParaRPr lang="en-US" dirty="0">
              <a:latin typeface="Courier" pitchFamily="2" charset="0"/>
            </a:endParaRPr>
          </a:p>
          <a:p>
            <a:r>
              <a:rPr lang="en-CA" dirty="0">
                <a:solidFill>
                  <a:srgbClr val="00BF00"/>
                </a:solidFill>
                <a:latin typeface="Courier" pitchFamily="2" charset="0"/>
              </a:rPr>
              <a:t>Out[</a:t>
            </a:r>
            <a:r>
              <a:rPr lang="en-CA" dirty="0">
                <a:solidFill>
                  <a:srgbClr val="40FF40"/>
                </a:solidFill>
                <a:latin typeface="Courier" pitchFamily="2" charset="0"/>
              </a:rPr>
              <a:t>2</a:t>
            </a:r>
            <a:r>
              <a:rPr lang="en-CA" dirty="0">
                <a:solidFill>
                  <a:srgbClr val="00BF00"/>
                </a:solidFill>
                <a:latin typeface="Courier" pitchFamily="2" charset="0"/>
              </a:rPr>
              <a:t>]: </a:t>
            </a:r>
            <a:r>
              <a:rPr lang="en-US" dirty="0">
                <a:latin typeface="Courier" pitchFamily="2" charset="0"/>
              </a:rPr>
              <a:t>1100.0</a:t>
            </a:r>
          </a:p>
        </p:txBody>
      </p:sp>
    </p:spTree>
    <p:extLst>
      <p:ext uri="{BB962C8B-B14F-4D97-AF65-F5344CB8AC3E}">
        <p14:creationId xmlns:p14="http://schemas.microsoft.com/office/powerpoint/2010/main" val="446281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4023360"/>
          </a:xfrm>
        </p:spPr>
        <p:txBody>
          <a:bodyPr/>
          <a:lstStyle/>
          <a:p>
            <a:r>
              <a:rPr lang="en-US" dirty="0"/>
              <a:t>There may be times when you want to specify a type on to a variable.</a:t>
            </a:r>
          </a:p>
          <a:p>
            <a:r>
              <a:rPr lang="en-US" dirty="0"/>
              <a:t>This can be done with casting</a:t>
            </a:r>
          </a:p>
          <a:p>
            <a:endParaRPr lang="en-US" dirty="0"/>
          </a:p>
          <a:p>
            <a:r>
              <a:rPr lang="en-US" dirty="0" err="1"/>
              <a:t>int</a:t>
            </a:r>
            <a:r>
              <a:rPr lang="en-US" dirty="0"/>
              <a:t>() constructs an integer number from </a:t>
            </a:r>
          </a:p>
          <a:p>
            <a:pPr lvl="1"/>
            <a:r>
              <a:rPr lang="en-US" dirty="0"/>
              <a:t>an integer literal, </a:t>
            </a:r>
          </a:p>
          <a:p>
            <a:pPr lvl="1"/>
            <a:r>
              <a:rPr lang="en-US" dirty="0"/>
              <a:t>a float literal (by rounding down to the previous whole number), </a:t>
            </a:r>
          </a:p>
          <a:p>
            <a:pPr lvl="1"/>
            <a:r>
              <a:rPr lang="en-US" dirty="0"/>
              <a:t>or a string literal (providing the string represents a whole number)</a:t>
            </a:r>
          </a:p>
        </p:txBody>
      </p:sp>
      <p:sp>
        <p:nvSpPr>
          <p:cNvPr id="7" name="Rectangle 6">
            <a:extLst>
              <a:ext uri="{FF2B5EF4-FFF2-40B4-BE49-F238E27FC236}">
                <a16:creationId xmlns:a16="http://schemas.microsoft.com/office/drawing/2014/main" id="{D3840347-84DB-F54F-A2ED-6A81CDA7D6B2}"/>
              </a:ext>
            </a:extLst>
          </p:cNvPr>
          <p:cNvSpPr/>
          <p:nvPr/>
        </p:nvSpPr>
        <p:spPr>
          <a:xfrm>
            <a:off x="885340" y="4975654"/>
            <a:ext cx="7575488" cy="1477328"/>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int</a:t>
            </a:r>
            <a:r>
              <a:rPr lang="en-CA" dirty="0">
                <a:latin typeface="Courier" pitchFamily="2" charset="0"/>
              </a:rPr>
              <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int</a:t>
            </a:r>
            <a:r>
              <a:rPr lang="en-CA" dirty="0">
                <a:latin typeface="Courier" pitchFamily="2" charset="0"/>
              </a:rPr>
              <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int</a:t>
            </a:r>
            <a:r>
              <a:rPr lang="en-CA" dirty="0">
                <a:latin typeface="Courier" pitchFamily="2" charset="0"/>
              </a:rPr>
              <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4</a:t>
            </a:r>
            <a:r>
              <a:rPr lang="en-CA" dirty="0">
                <a:solidFill>
                  <a:srgbClr val="00BF00"/>
                </a:solidFill>
                <a:latin typeface="Courier" pitchFamily="2" charset="0"/>
              </a:rPr>
              <a:t>]:</a:t>
            </a:r>
            <a:r>
              <a:rPr lang="en-CA" dirty="0">
                <a:latin typeface="Courier" pitchFamily="2" charset="0"/>
              </a:rPr>
              <a:t> 1 2 3</a:t>
            </a:r>
            <a:endParaRPr lang="en-US" dirty="0">
              <a:latin typeface="Courier" pitchFamily="2" charset="0"/>
            </a:endParaRPr>
          </a:p>
        </p:txBody>
      </p:sp>
    </p:spTree>
    <p:extLst>
      <p:ext uri="{BB962C8B-B14F-4D97-AF65-F5344CB8AC3E}">
        <p14:creationId xmlns:p14="http://schemas.microsoft.com/office/powerpoint/2010/main" val="3367090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2"/>
            <a:ext cx="7290055" cy="1782975"/>
          </a:xfrm>
        </p:spPr>
        <p:txBody>
          <a:bodyPr/>
          <a:lstStyle/>
          <a:p>
            <a:pPr marL="0" indent="0">
              <a:buNone/>
            </a:pPr>
            <a:r>
              <a:rPr lang="en-US" dirty="0"/>
              <a:t>float() constructs a float number from </a:t>
            </a:r>
          </a:p>
          <a:p>
            <a:pPr>
              <a:buFont typeface="Arial" panose="020B0604020202020204" pitchFamily="34" charset="0"/>
              <a:buChar char="•"/>
            </a:pPr>
            <a:r>
              <a:rPr lang="en-US" dirty="0"/>
              <a:t> an integer literal,</a:t>
            </a:r>
          </a:p>
          <a:p>
            <a:pPr>
              <a:buFont typeface="Arial" panose="020B0604020202020204" pitchFamily="34" charset="0"/>
              <a:buChar char="•"/>
            </a:pPr>
            <a:r>
              <a:rPr lang="en-US" dirty="0"/>
              <a:t> a float literal or </a:t>
            </a:r>
          </a:p>
          <a:p>
            <a:pPr>
              <a:buFont typeface="Arial" panose="020B0604020202020204" pitchFamily="34" charset="0"/>
              <a:buChar char="•"/>
            </a:pPr>
            <a:r>
              <a:rPr lang="en-US" dirty="0"/>
              <a:t> a string literal (providing the string represents a float or an integer)</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4082275"/>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float(1)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float(2.8)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float("3") </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float("4.2") </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1.0 2.8 3.0 4.2</a:t>
            </a:r>
            <a:endParaRPr lang="en-US" dirty="0">
              <a:latin typeface="Courier" pitchFamily="2" charset="0"/>
            </a:endParaRPr>
          </a:p>
        </p:txBody>
      </p:sp>
    </p:spTree>
    <p:extLst>
      <p:ext uri="{BB962C8B-B14F-4D97-AF65-F5344CB8AC3E}">
        <p14:creationId xmlns:p14="http://schemas.microsoft.com/office/powerpoint/2010/main" val="54552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7290055" cy="4023360"/>
          </a:xfrm>
        </p:spPr>
        <p:txBody>
          <a:bodyPr/>
          <a:lstStyle/>
          <a:p>
            <a:r>
              <a:rPr lang="en-US" dirty="0"/>
              <a:t>If your internet browser opens a new tab like this, you are ready to go</a:t>
            </a:r>
          </a:p>
          <a:p>
            <a:endParaRPr lang="en-US" dirty="0"/>
          </a:p>
          <a:p>
            <a:endParaRPr lang="en-US" dirty="0"/>
          </a:p>
          <a:p>
            <a:endParaRPr lang="en-US" dirty="0"/>
          </a:p>
          <a:p>
            <a:endParaRPr lang="en-US" dirty="0"/>
          </a:p>
          <a:p>
            <a:endParaRPr lang="en-US" dirty="0"/>
          </a:p>
          <a:p>
            <a:endParaRPr lang="en-US" dirty="0"/>
          </a:p>
          <a:p>
            <a:r>
              <a:rPr lang="en-US" dirty="0"/>
              <a:t>If somehow it didn’t work, backup plan is using Google COLAB </a:t>
            </a:r>
          </a:p>
        </p:txBody>
      </p:sp>
      <p:pic>
        <p:nvPicPr>
          <p:cNvPr id="5" name="Picture 4">
            <a:extLst>
              <a:ext uri="{FF2B5EF4-FFF2-40B4-BE49-F238E27FC236}">
                <a16:creationId xmlns:a16="http://schemas.microsoft.com/office/drawing/2014/main" id="{50359F9F-6CE2-4E49-8222-92F0BA40F5C8}"/>
              </a:ext>
            </a:extLst>
          </p:cNvPr>
          <p:cNvPicPr>
            <a:picLocks noChangeAspect="1"/>
          </p:cNvPicPr>
          <p:nvPr/>
        </p:nvPicPr>
        <p:blipFill>
          <a:blip r:embed="rId2"/>
          <a:stretch>
            <a:fillRect/>
          </a:stretch>
        </p:blipFill>
        <p:spPr>
          <a:xfrm>
            <a:off x="926275" y="2781662"/>
            <a:ext cx="7564582" cy="1666346"/>
          </a:xfrm>
          <a:prstGeom prst="rect">
            <a:avLst/>
          </a:prstGeom>
        </p:spPr>
      </p:pic>
    </p:spTree>
    <p:extLst>
      <p:ext uri="{BB962C8B-B14F-4D97-AF65-F5344CB8AC3E}">
        <p14:creationId xmlns:p14="http://schemas.microsoft.com/office/powerpoint/2010/main" val="228247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816E-AE91-5B4A-A4B8-8513473200A8}"/>
              </a:ext>
            </a:extLst>
          </p:cNvPr>
          <p:cNvSpPr>
            <a:spLocks noGrp="1"/>
          </p:cNvSpPr>
          <p:nvPr>
            <p:ph type="title"/>
          </p:nvPr>
        </p:nvSpPr>
        <p:spPr/>
        <p:txBody>
          <a:bodyPr/>
          <a:lstStyle/>
          <a:p>
            <a:r>
              <a:rPr lang="en-US" dirty="0"/>
              <a:t>CASTING (</a:t>
            </a:r>
            <a:r>
              <a:rPr lang="en-US" dirty="0" err="1"/>
              <a:t>Cont</a:t>
            </a:r>
            <a:r>
              <a:rPr lang="en-US" dirty="0"/>
              <a:t>…)</a:t>
            </a:r>
          </a:p>
        </p:txBody>
      </p:sp>
      <p:sp>
        <p:nvSpPr>
          <p:cNvPr id="5" name="Content Placeholder 4">
            <a:extLst>
              <a:ext uri="{FF2B5EF4-FFF2-40B4-BE49-F238E27FC236}">
                <a16:creationId xmlns:a16="http://schemas.microsoft.com/office/drawing/2014/main" id="{0F76A004-1350-8F4B-A537-988C6760F81D}"/>
              </a:ext>
            </a:extLst>
          </p:cNvPr>
          <p:cNvSpPr>
            <a:spLocks noGrp="1"/>
          </p:cNvSpPr>
          <p:nvPr>
            <p:ph idx="1"/>
          </p:nvPr>
        </p:nvSpPr>
        <p:spPr>
          <a:xfrm>
            <a:off x="768096" y="2084833"/>
            <a:ext cx="7290055" cy="837044"/>
          </a:xfrm>
        </p:spPr>
        <p:txBody>
          <a:bodyPr/>
          <a:lstStyle/>
          <a:p>
            <a:pPr marL="0" indent="0">
              <a:buNone/>
            </a:pPr>
            <a:r>
              <a:rPr lang="en-US" dirty="0" err="1"/>
              <a:t>str</a:t>
            </a:r>
            <a:r>
              <a:rPr lang="en-US" dirty="0"/>
              <a:t>() constructs a string from a wide variety of data types, including strings, integer literals and float literals</a:t>
            </a:r>
          </a:p>
        </p:txBody>
      </p:sp>
      <p:sp>
        <p:nvSpPr>
          <p:cNvPr id="7" name="Rectangle 6">
            <a:extLst>
              <a:ext uri="{FF2B5EF4-FFF2-40B4-BE49-F238E27FC236}">
                <a16:creationId xmlns:a16="http://schemas.microsoft.com/office/drawing/2014/main" id="{D3840347-84DB-F54F-A2ED-6A81CDA7D6B2}"/>
              </a:ext>
            </a:extLst>
          </p:cNvPr>
          <p:cNvSpPr/>
          <p:nvPr/>
        </p:nvSpPr>
        <p:spPr>
          <a:xfrm>
            <a:off x="1021975" y="3693392"/>
            <a:ext cx="7575488" cy="1754326"/>
          </a:xfrm>
          <a:prstGeom prst="rect">
            <a:avLst/>
          </a:prstGeom>
          <a:solidFill>
            <a:schemeClr val="accent5">
              <a:lumMod val="20000"/>
              <a:lumOff val="80000"/>
            </a:schemeClr>
          </a:solidFill>
        </p:spPr>
        <p:txBody>
          <a:bodyPr wrap="square">
            <a:spAutoFit/>
          </a:bodyPr>
          <a:lstStyle/>
          <a:p>
            <a:r>
              <a:rPr lang="en-CA" dirty="0">
                <a:solidFill>
                  <a:srgbClr val="00BF00"/>
                </a:solidFill>
                <a:latin typeface="Courier" pitchFamily="2" charset="0"/>
              </a:rPr>
              <a:t>In [</a:t>
            </a:r>
            <a:r>
              <a:rPr lang="en-CA" dirty="0">
                <a:solidFill>
                  <a:srgbClr val="40FF40"/>
                </a:solidFill>
                <a:latin typeface="Courier" pitchFamily="2" charset="0"/>
              </a:rPr>
              <a:t>1</a:t>
            </a:r>
            <a:r>
              <a:rPr lang="en-CA" dirty="0">
                <a:solidFill>
                  <a:srgbClr val="00BF00"/>
                </a:solidFill>
                <a:latin typeface="Courier" pitchFamily="2" charset="0"/>
              </a:rPr>
              <a:t>]: </a:t>
            </a:r>
            <a:r>
              <a:rPr lang="en-CA" dirty="0">
                <a:latin typeface="Courier" pitchFamily="2" charset="0"/>
              </a:rPr>
              <a:t>x = </a:t>
            </a:r>
            <a:r>
              <a:rPr lang="en-CA" dirty="0" err="1">
                <a:latin typeface="Courier" pitchFamily="2" charset="0"/>
              </a:rPr>
              <a:t>str</a:t>
            </a:r>
            <a:r>
              <a:rPr lang="en-CA" dirty="0">
                <a:latin typeface="Courier" pitchFamily="2" charset="0"/>
              </a:rPr>
              <a:t>("s1") </a:t>
            </a:r>
          </a:p>
          <a:p>
            <a:r>
              <a:rPr lang="en-CA" dirty="0">
                <a:solidFill>
                  <a:srgbClr val="00BF00"/>
                </a:solidFill>
                <a:latin typeface="Courier" pitchFamily="2" charset="0"/>
              </a:rPr>
              <a:t>In [</a:t>
            </a:r>
            <a:r>
              <a:rPr lang="en-CA" dirty="0">
                <a:solidFill>
                  <a:srgbClr val="40FF40"/>
                </a:solidFill>
                <a:latin typeface="Courier" pitchFamily="2" charset="0"/>
              </a:rPr>
              <a:t>2</a:t>
            </a:r>
            <a:r>
              <a:rPr lang="en-CA" dirty="0">
                <a:solidFill>
                  <a:srgbClr val="00BF00"/>
                </a:solidFill>
                <a:latin typeface="Courier" pitchFamily="2" charset="0"/>
              </a:rPr>
              <a:t>]: </a:t>
            </a:r>
            <a:r>
              <a:rPr lang="en-CA" dirty="0">
                <a:latin typeface="Courier" pitchFamily="2" charset="0"/>
              </a:rPr>
              <a:t>y = </a:t>
            </a:r>
            <a:r>
              <a:rPr lang="en-CA" dirty="0" err="1">
                <a:latin typeface="Courier" pitchFamily="2" charset="0"/>
              </a:rPr>
              <a:t>str</a:t>
            </a:r>
            <a:r>
              <a:rPr lang="en-CA" dirty="0">
                <a:latin typeface="Courier" pitchFamily="2" charset="0"/>
              </a:rPr>
              <a:t>(2)    </a:t>
            </a:r>
          </a:p>
          <a:p>
            <a:r>
              <a:rPr lang="en-CA" dirty="0">
                <a:solidFill>
                  <a:srgbClr val="00BF00"/>
                </a:solidFill>
                <a:latin typeface="Courier" pitchFamily="2" charset="0"/>
              </a:rPr>
              <a:t>In [</a:t>
            </a:r>
            <a:r>
              <a:rPr lang="en-CA" dirty="0">
                <a:solidFill>
                  <a:srgbClr val="40FF40"/>
                </a:solidFill>
                <a:latin typeface="Courier" pitchFamily="2" charset="0"/>
              </a:rPr>
              <a:t>3</a:t>
            </a:r>
            <a:r>
              <a:rPr lang="en-CA" dirty="0">
                <a:solidFill>
                  <a:srgbClr val="00BF00"/>
                </a:solidFill>
                <a:latin typeface="Courier" pitchFamily="2" charset="0"/>
              </a:rPr>
              <a:t>]: </a:t>
            </a:r>
            <a:r>
              <a:rPr lang="en-CA" dirty="0">
                <a:latin typeface="Courier" pitchFamily="2" charset="0"/>
              </a:rPr>
              <a:t>z = </a:t>
            </a:r>
            <a:r>
              <a:rPr lang="en-CA" dirty="0" err="1">
                <a:latin typeface="Courier" pitchFamily="2" charset="0"/>
              </a:rPr>
              <a:t>str</a:t>
            </a:r>
            <a:r>
              <a:rPr lang="en-CA" dirty="0">
                <a:latin typeface="Courier" pitchFamily="2" charset="0"/>
              </a:rPr>
              <a:t>(3.0)</a:t>
            </a:r>
          </a:p>
          <a:p>
            <a:r>
              <a:rPr lang="en-CA" dirty="0">
                <a:solidFill>
                  <a:srgbClr val="00BF00"/>
                </a:solidFill>
                <a:latin typeface="Courier" pitchFamily="2" charset="0"/>
              </a:rPr>
              <a:t>In [</a:t>
            </a:r>
            <a:r>
              <a:rPr lang="en-CA" dirty="0">
                <a:solidFill>
                  <a:srgbClr val="40FF40"/>
                </a:solidFill>
                <a:latin typeface="Courier" pitchFamily="2" charset="0"/>
              </a:rPr>
              <a:t>4</a:t>
            </a:r>
            <a:r>
              <a:rPr lang="en-CA" dirty="0">
                <a:solidFill>
                  <a:srgbClr val="00BF00"/>
                </a:solidFill>
                <a:latin typeface="Courier" pitchFamily="2" charset="0"/>
              </a:rPr>
              <a:t>]: </a:t>
            </a:r>
            <a:r>
              <a:rPr lang="en-CA" dirty="0">
                <a:latin typeface="Courier" pitchFamily="2" charset="0"/>
              </a:rPr>
              <a:t>w = </a:t>
            </a:r>
            <a:r>
              <a:rPr lang="en-CA" dirty="0" err="1">
                <a:latin typeface="Courier" pitchFamily="2" charset="0"/>
              </a:rPr>
              <a:t>str</a:t>
            </a:r>
            <a:r>
              <a:rPr lang="en-CA" dirty="0">
                <a:latin typeface="Courier" pitchFamily="2" charset="0"/>
              </a:rPr>
              <a:t>('Python Rocks')</a:t>
            </a:r>
          </a:p>
          <a:p>
            <a:r>
              <a:rPr lang="en-CA" dirty="0">
                <a:solidFill>
                  <a:srgbClr val="00BF00"/>
                </a:solidFill>
                <a:latin typeface="Courier" pitchFamily="2" charset="0"/>
              </a:rPr>
              <a:t>In [</a:t>
            </a:r>
            <a:r>
              <a:rPr lang="en-CA" dirty="0">
                <a:solidFill>
                  <a:srgbClr val="40FF40"/>
                </a:solidFill>
                <a:latin typeface="Courier" pitchFamily="2" charset="0"/>
              </a:rPr>
              <a:t>5</a:t>
            </a:r>
            <a:r>
              <a:rPr lang="en-CA" dirty="0">
                <a:solidFill>
                  <a:srgbClr val="00BF00"/>
                </a:solidFill>
                <a:latin typeface="Courier" pitchFamily="2" charset="0"/>
              </a:rPr>
              <a:t>]: </a:t>
            </a:r>
            <a:r>
              <a:rPr lang="en-CA" dirty="0">
                <a:latin typeface="Courier" pitchFamily="2" charset="0"/>
              </a:rPr>
              <a:t>print(</a:t>
            </a:r>
            <a:r>
              <a:rPr lang="en-CA" dirty="0" err="1">
                <a:latin typeface="Courier" pitchFamily="2" charset="0"/>
              </a:rPr>
              <a:t>x,y,z,w</a:t>
            </a:r>
            <a:r>
              <a:rPr lang="en-CA" dirty="0">
                <a:latin typeface="Courier" pitchFamily="2" charset="0"/>
              </a:rPr>
              <a:t>)</a:t>
            </a:r>
          </a:p>
          <a:p>
            <a:r>
              <a:rPr lang="en-CA" dirty="0">
                <a:solidFill>
                  <a:srgbClr val="00BF00"/>
                </a:solidFill>
                <a:latin typeface="Courier" pitchFamily="2" charset="0"/>
              </a:rPr>
              <a:t>Out[</a:t>
            </a:r>
            <a:r>
              <a:rPr lang="en-CA" dirty="0">
                <a:solidFill>
                  <a:srgbClr val="40FF40"/>
                </a:solidFill>
                <a:latin typeface="Courier" pitchFamily="2" charset="0"/>
              </a:rPr>
              <a:t>5</a:t>
            </a:r>
            <a:r>
              <a:rPr lang="en-CA" dirty="0">
                <a:solidFill>
                  <a:srgbClr val="00BF00"/>
                </a:solidFill>
                <a:latin typeface="Courier" pitchFamily="2" charset="0"/>
              </a:rPr>
              <a:t>]:</a:t>
            </a:r>
            <a:r>
              <a:rPr lang="en-CA" dirty="0">
                <a:latin typeface="Courier" pitchFamily="2" charset="0"/>
              </a:rPr>
              <a:t> s1 2 3.0 Python Rocks</a:t>
            </a:r>
            <a:endParaRPr lang="en-US" dirty="0">
              <a:latin typeface="Courier" pitchFamily="2" charset="0"/>
            </a:endParaRPr>
          </a:p>
        </p:txBody>
      </p:sp>
    </p:spTree>
    <p:extLst>
      <p:ext uri="{BB962C8B-B14F-4D97-AF65-F5344CB8AC3E}">
        <p14:creationId xmlns:p14="http://schemas.microsoft.com/office/powerpoint/2010/main" val="2363028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FF1F-B015-6A48-83AF-407CE09DFB30}"/>
              </a:ext>
            </a:extLst>
          </p:cNvPr>
          <p:cNvSpPr>
            <a:spLocks noGrp="1"/>
          </p:cNvSpPr>
          <p:nvPr>
            <p:ph type="title"/>
          </p:nvPr>
        </p:nvSpPr>
        <p:spPr/>
        <p:txBody>
          <a:bodyPr/>
          <a:lstStyle/>
          <a:p>
            <a:r>
              <a:rPr lang="en-US" dirty="0"/>
              <a:t>More on Strings</a:t>
            </a:r>
          </a:p>
        </p:txBody>
      </p:sp>
      <p:sp>
        <p:nvSpPr>
          <p:cNvPr id="3" name="Content Placeholder 2">
            <a:extLst>
              <a:ext uri="{FF2B5EF4-FFF2-40B4-BE49-F238E27FC236}">
                <a16:creationId xmlns:a16="http://schemas.microsoft.com/office/drawing/2014/main" id="{ED84C57B-8A11-0444-BA90-59F1869389BE}"/>
              </a:ext>
            </a:extLst>
          </p:cNvPr>
          <p:cNvSpPr>
            <a:spLocks noGrp="1"/>
          </p:cNvSpPr>
          <p:nvPr>
            <p:ph idx="1"/>
          </p:nvPr>
        </p:nvSpPr>
        <p:spPr/>
        <p:txBody>
          <a:bodyPr/>
          <a:lstStyle/>
          <a:p>
            <a:r>
              <a:rPr lang="en-US" dirty="0"/>
              <a:t>Note that Python stores strings as arrays of bytes representing </a:t>
            </a:r>
            <a:r>
              <a:rPr lang="en-US" dirty="0" err="1"/>
              <a:t>unicode</a:t>
            </a:r>
            <a:r>
              <a:rPr lang="en-US" dirty="0"/>
              <a:t> characters. For example</a:t>
            </a:r>
          </a:p>
          <a:p>
            <a:endParaRPr lang="en-US" dirty="0"/>
          </a:p>
          <a:p>
            <a:r>
              <a:rPr lang="en-US" dirty="0" err="1"/>
              <a:t>A_String</a:t>
            </a:r>
            <a:r>
              <a:rPr lang="en-US" dirty="0"/>
              <a:t> = ‘</a:t>
            </a:r>
            <a:r>
              <a:rPr lang="en-US" dirty="0" err="1"/>
              <a:t>AbC</a:t>
            </a:r>
            <a:r>
              <a:rPr lang="en-US" dirty="0"/>
              <a:t> </a:t>
            </a:r>
            <a:r>
              <a:rPr lang="en-US" dirty="0" err="1"/>
              <a:t>DeF</a:t>
            </a:r>
            <a:r>
              <a:rPr lang="en-US" dirty="0"/>
              <a:t>’</a:t>
            </a:r>
          </a:p>
          <a:p>
            <a:r>
              <a:rPr lang="en-US" dirty="0" err="1"/>
              <a:t>len</a:t>
            </a:r>
            <a:r>
              <a:rPr lang="en-US" dirty="0"/>
              <a:t>(‘</a:t>
            </a:r>
            <a:r>
              <a:rPr lang="en-US" dirty="0" err="1"/>
              <a:t>A_String</a:t>
            </a:r>
            <a:r>
              <a:rPr lang="en-US" dirty="0"/>
              <a:t>’) returns 7</a:t>
            </a:r>
          </a:p>
          <a:p>
            <a:r>
              <a:rPr lang="en-US" dirty="0" err="1"/>
              <a:t>A_String</a:t>
            </a:r>
            <a:r>
              <a:rPr lang="en-US" dirty="0"/>
              <a:t>[0] returns A</a:t>
            </a:r>
          </a:p>
          <a:p>
            <a:r>
              <a:rPr lang="en-US" dirty="0" err="1"/>
              <a:t>A_String</a:t>
            </a:r>
            <a:r>
              <a:rPr lang="en-US" dirty="0"/>
              <a:t>[1] returns b</a:t>
            </a:r>
          </a:p>
          <a:p>
            <a:r>
              <a:rPr lang="en-US" dirty="0" err="1"/>
              <a:t>A_String</a:t>
            </a:r>
            <a:r>
              <a:rPr lang="en-US" dirty="0"/>
              <a:t>[-1] returns F</a:t>
            </a:r>
          </a:p>
          <a:p>
            <a:r>
              <a:rPr lang="en-US" dirty="0" err="1"/>
              <a:t>A_String</a:t>
            </a:r>
            <a:r>
              <a:rPr lang="en-US" dirty="0"/>
              <a:t>[3] returns an empty space</a:t>
            </a:r>
          </a:p>
          <a:p>
            <a:endParaRPr lang="en-US" dirty="0"/>
          </a:p>
          <a:p>
            <a:endParaRPr lang="en-US" dirty="0"/>
          </a:p>
          <a:p>
            <a:endParaRPr lang="en-US" dirty="0"/>
          </a:p>
        </p:txBody>
      </p:sp>
    </p:spTree>
    <p:extLst>
      <p:ext uri="{BB962C8B-B14F-4D97-AF65-F5344CB8AC3E}">
        <p14:creationId xmlns:p14="http://schemas.microsoft.com/office/powerpoint/2010/main" val="3924539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C8FC-BF38-4340-B62F-2D97D515F711}"/>
              </a:ext>
            </a:extLst>
          </p:cNvPr>
          <p:cNvSpPr>
            <a:spLocks noGrp="1"/>
          </p:cNvSpPr>
          <p:nvPr>
            <p:ph type="title"/>
          </p:nvPr>
        </p:nvSpPr>
        <p:spPr/>
        <p:txBody>
          <a:bodyPr/>
          <a:lstStyle/>
          <a:p>
            <a:r>
              <a:rPr lang="en-US" dirty="0"/>
              <a:t>Some Very Useful String Methods</a:t>
            </a:r>
          </a:p>
        </p:txBody>
      </p:sp>
      <p:sp>
        <p:nvSpPr>
          <p:cNvPr id="4" name="Rectangle 3">
            <a:extLst>
              <a:ext uri="{FF2B5EF4-FFF2-40B4-BE49-F238E27FC236}">
                <a16:creationId xmlns:a16="http://schemas.microsoft.com/office/drawing/2014/main" id="{06E07CB1-43BB-8141-B2C2-5C9D35E003F7}"/>
              </a:ext>
            </a:extLst>
          </p:cNvPr>
          <p:cNvSpPr/>
          <p:nvPr/>
        </p:nvSpPr>
        <p:spPr>
          <a:xfrm>
            <a:off x="846083" y="2084832"/>
            <a:ext cx="6185338" cy="369332"/>
          </a:xfrm>
          <a:prstGeom prst="rect">
            <a:avLst/>
          </a:prstGeom>
        </p:spPr>
        <p:txBody>
          <a:bodyPr wrap="square">
            <a:spAutoFit/>
          </a:bodyPr>
          <a:lstStyle/>
          <a:p>
            <a:r>
              <a:rPr lang="en-US" dirty="0"/>
              <a:t>strip(), removes any whitespace from the beginning or the end</a:t>
            </a:r>
          </a:p>
        </p:txBody>
      </p:sp>
      <p:sp>
        <p:nvSpPr>
          <p:cNvPr id="5" name="Rectangle 4">
            <a:extLst>
              <a:ext uri="{FF2B5EF4-FFF2-40B4-BE49-F238E27FC236}">
                <a16:creationId xmlns:a16="http://schemas.microsoft.com/office/drawing/2014/main" id="{85F7EE03-809D-134F-94B9-A7F0B13B5E85}"/>
              </a:ext>
            </a:extLst>
          </p:cNvPr>
          <p:cNvSpPr/>
          <p:nvPr/>
        </p:nvSpPr>
        <p:spPr>
          <a:xfrm>
            <a:off x="916871" y="3769114"/>
            <a:ext cx="4385431" cy="369332"/>
          </a:xfrm>
          <a:prstGeom prst="rect">
            <a:avLst/>
          </a:prstGeom>
        </p:spPr>
        <p:txBody>
          <a:bodyPr wrap="none">
            <a:spAutoFit/>
          </a:bodyPr>
          <a:lstStyle/>
          <a:p>
            <a:r>
              <a:rPr lang="en-US" dirty="0"/>
              <a:t>lower() method returns the string in lower case</a:t>
            </a:r>
          </a:p>
        </p:txBody>
      </p:sp>
      <p:sp>
        <p:nvSpPr>
          <p:cNvPr id="6" name="Rectangle 5">
            <a:extLst>
              <a:ext uri="{FF2B5EF4-FFF2-40B4-BE49-F238E27FC236}">
                <a16:creationId xmlns:a16="http://schemas.microsoft.com/office/drawing/2014/main" id="{D8B6F751-BBD5-F646-A611-4BB49E095DF0}"/>
              </a:ext>
            </a:extLst>
          </p:cNvPr>
          <p:cNvSpPr/>
          <p:nvPr/>
        </p:nvSpPr>
        <p:spPr>
          <a:xfrm>
            <a:off x="850339" y="5453396"/>
            <a:ext cx="4527009" cy="369332"/>
          </a:xfrm>
          <a:prstGeom prst="rect">
            <a:avLst/>
          </a:prstGeom>
        </p:spPr>
        <p:txBody>
          <a:bodyPr wrap="none">
            <a:spAutoFit/>
          </a:bodyPr>
          <a:lstStyle/>
          <a:p>
            <a:r>
              <a:rPr lang="en-US" dirty="0"/>
              <a:t>upper() method returns the string in upper case:</a:t>
            </a:r>
          </a:p>
        </p:txBody>
      </p:sp>
      <p:sp>
        <p:nvSpPr>
          <p:cNvPr id="7" name="Rectangle 6">
            <a:extLst>
              <a:ext uri="{FF2B5EF4-FFF2-40B4-BE49-F238E27FC236}">
                <a16:creationId xmlns:a16="http://schemas.microsoft.com/office/drawing/2014/main" id="{970658EC-7114-3E44-82B6-A56DAC9287BA}"/>
              </a:ext>
            </a:extLst>
          </p:cNvPr>
          <p:cNvSpPr/>
          <p:nvPr/>
        </p:nvSpPr>
        <p:spPr>
          <a:xfrm>
            <a:off x="916871" y="256878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t>Name3 = "  Albert Einstein   ”</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print(Name3.strip())</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
        <p:nvSpPr>
          <p:cNvPr id="8" name="Rectangle 7">
            <a:extLst>
              <a:ext uri="{FF2B5EF4-FFF2-40B4-BE49-F238E27FC236}">
                <a16:creationId xmlns:a16="http://schemas.microsoft.com/office/drawing/2014/main" id="{9C983304-65BE-664E-AB00-7E107E267127}"/>
              </a:ext>
            </a:extLst>
          </p:cNvPr>
          <p:cNvSpPr/>
          <p:nvPr/>
        </p:nvSpPr>
        <p:spPr>
          <a:xfrm>
            <a:off x="916871" y="4255695"/>
            <a:ext cx="7575488"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t>Name3 = "Albert Einstein”</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print(Name3.lower())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a:t>
            </a:r>
            <a:r>
              <a:rPr lang="en-CA" dirty="0" err="1">
                <a:latin typeface="Source Code Pro" panose="020B0509030403020204" pitchFamily="49" charset="0"/>
              </a:rPr>
              <a:t>einstein</a:t>
            </a:r>
            <a:endParaRPr lang="en-US" dirty="0"/>
          </a:p>
        </p:txBody>
      </p:sp>
      <p:sp>
        <p:nvSpPr>
          <p:cNvPr id="9" name="Rectangle 8">
            <a:extLst>
              <a:ext uri="{FF2B5EF4-FFF2-40B4-BE49-F238E27FC236}">
                <a16:creationId xmlns:a16="http://schemas.microsoft.com/office/drawing/2014/main" id="{040FAEC9-5152-6741-890B-E479E08C2FF7}"/>
              </a:ext>
            </a:extLst>
          </p:cNvPr>
          <p:cNvSpPr/>
          <p:nvPr/>
        </p:nvSpPr>
        <p:spPr>
          <a:xfrm>
            <a:off x="916871" y="5933142"/>
            <a:ext cx="7575488" cy="646331"/>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print(Name3.upper())</a:t>
            </a:r>
            <a:endParaRPr lang="en-US" dirty="0"/>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5</a:t>
            </a:r>
            <a:r>
              <a:rPr lang="en-CA" dirty="0">
                <a:solidFill>
                  <a:srgbClr val="00BF00"/>
                </a:solidFill>
                <a:latin typeface="Source Code Pro" panose="020B0509030403020204" pitchFamily="49" charset="0"/>
              </a:rPr>
              <a:t>]: </a:t>
            </a:r>
            <a:r>
              <a:rPr lang="en-CA" dirty="0">
                <a:latin typeface="Source Code Pro" panose="020B0509030403020204" pitchFamily="49" charset="0"/>
              </a:rPr>
              <a:t>ALBERT EINSTEIN</a:t>
            </a:r>
            <a:endParaRPr lang="en-US" dirty="0"/>
          </a:p>
        </p:txBody>
      </p:sp>
    </p:spTree>
    <p:extLst>
      <p:ext uri="{BB962C8B-B14F-4D97-AF65-F5344CB8AC3E}">
        <p14:creationId xmlns:p14="http://schemas.microsoft.com/office/powerpoint/2010/main" val="1922527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5E2F-7442-E349-8AD7-F11F68FEFF80}"/>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5" name="Rectangle 4">
            <a:extLst>
              <a:ext uri="{FF2B5EF4-FFF2-40B4-BE49-F238E27FC236}">
                <a16:creationId xmlns:a16="http://schemas.microsoft.com/office/drawing/2014/main" id="{EB960EDB-30E9-EA4E-BE97-3EE905F1E454}"/>
              </a:ext>
            </a:extLst>
          </p:cNvPr>
          <p:cNvSpPr/>
          <p:nvPr/>
        </p:nvSpPr>
        <p:spPr>
          <a:xfrm>
            <a:off x="930164" y="2084832"/>
            <a:ext cx="5439103" cy="369332"/>
          </a:xfrm>
          <a:prstGeom prst="rect">
            <a:avLst/>
          </a:prstGeom>
        </p:spPr>
        <p:txBody>
          <a:bodyPr wrap="square">
            <a:spAutoFit/>
          </a:bodyPr>
          <a:lstStyle/>
          <a:p>
            <a:r>
              <a:rPr lang="en-US" dirty="0"/>
              <a:t>replace() method replaces a string with another string:</a:t>
            </a:r>
          </a:p>
        </p:txBody>
      </p:sp>
      <p:sp>
        <p:nvSpPr>
          <p:cNvPr id="6" name="Rectangle 5">
            <a:extLst>
              <a:ext uri="{FF2B5EF4-FFF2-40B4-BE49-F238E27FC236}">
                <a16:creationId xmlns:a16="http://schemas.microsoft.com/office/drawing/2014/main" id="{B6535EC4-CBE1-BD40-8A7A-4F13B8F4CE1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
        <p:nvSpPr>
          <p:cNvPr id="7" name="Rectangle 6">
            <a:extLst>
              <a:ext uri="{FF2B5EF4-FFF2-40B4-BE49-F238E27FC236}">
                <a16:creationId xmlns:a16="http://schemas.microsoft.com/office/drawing/2014/main" id="{800F0A82-C996-DB45-A598-3B1922260C5F}"/>
              </a:ext>
            </a:extLst>
          </p:cNvPr>
          <p:cNvSpPr/>
          <p:nvPr/>
        </p:nvSpPr>
        <p:spPr>
          <a:xfrm>
            <a:off x="1089227" y="4209421"/>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prices.replace</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100, 200, 87, 500</a:t>
            </a:r>
          </a:p>
        </p:txBody>
      </p:sp>
    </p:spTree>
    <p:extLst>
      <p:ext uri="{BB962C8B-B14F-4D97-AF65-F5344CB8AC3E}">
        <p14:creationId xmlns:p14="http://schemas.microsoft.com/office/powerpoint/2010/main" val="1646507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94E2-2AD2-4D48-9256-F145B9B58DC9}"/>
              </a:ext>
            </a:extLst>
          </p:cNvPr>
          <p:cNvSpPr>
            <a:spLocks noGrp="1"/>
          </p:cNvSpPr>
          <p:nvPr>
            <p:ph type="title"/>
          </p:nvPr>
        </p:nvSpPr>
        <p:spPr/>
        <p:txBody>
          <a:bodyPr/>
          <a:lstStyle/>
          <a:p>
            <a:r>
              <a:rPr lang="en-US" dirty="0"/>
              <a:t>Some Very Useful String Methods (</a:t>
            </a:r>
            <a:r>
              <a:rPr lang="en-US" dirty="0" err="1"/>
              <a:t>Cont</a:t>
            </a:r>
            <a:r>
              <a:rPr lang="en-US" dirty="0"/>
              <a:t>…)</a:t>
            </a:r>
          </a:p>
        </p:txBody>
      </p:sp>
      <p:sp>
        <p:nvSpPr>
          <p:cNvPr id="4" name="Rectangle 3">
            <a:extLst>
              <a:ext uri="{FF2B5EF4-FFF2-40B4-BE49-F238E27FC236}">
                <a16:creationId xmlns:a16="http://schemas.microsoft.com/office/drawing/2014/main" id="{EA7C0924-A76B-A045-8872-A7DF275AD6EB}"/>
              </a:ext>
            </a:extLst>
          </p:cNvPr>
          <p:cNvSpPr/>
          <p:nvPr/>
        </p:nvSpPr>
        <p:spPr>
          <a:xfrm>
            <a:off x="289033" y="2180925"/>
            <a:ext cx="8203325" cy="369332"/>
          </a:xfrm>
          <a:prstGeom prst="rect">
            <a:avLst/>
          </a:prstGeom>
        </p:spPr>
        <p:txBody>
          <a:bodyPr wrap="square">
            <a:spAutoFit/>
          </a:bodyPr>
          <a:lstStyle/>
          <a:p>
            <a:r>
              <a:rPr lang="en-US" dirty="0"/>
              <a:t>split() method splits the string into substrings if it finds instances of the separator</a:t>
            </a:r>
          </a:p>
        </p:txBody>
      </p:sp>
      <p:sp>
        <p:nvSpPr>
          <p:cNvPr id="5" name="Rectangle 4">
            <a:extLst>
              <a:ext uri="{FF2B5EF4-FFF2-40B4-BE49-F238E27FC236}">
                <a16:creationId xmlns:a16="http://schemas.microsoft.com/office/drawing/2014/main" id="{33C24DFE-DAFB-3045-99A6-3F32BAEB1007}"/>
              </a:ext>
            </a:extLst>
          </p:cNvPr>
          <p:cNvSpPr/>
          <p:nvPr/>
        </p:nvSpPr>
        <p:spPr>
          <a:xfrm>
            <a:off x="1089226" y="2870127"/>
            <a:ext cx="7150883"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1</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prices = "$100, $200, $87, $500"</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prices.split</a:t>
            </a:r>
            <a:r>
              <a:rPr lang="en-US" dirty="0">
                <a:latin typeface="Courier New" panose="02070309020205020404" pitchFamily="49" charset="0"/>
                <a:cs typeface="Courier New" panose="02070309020205020404" pitchFamily="49" charset="0"/>
              </a:rPr>
              <a:t>(","))</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2</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['$100', ' $200', ' $87', ' $500']</a:t>
            </a:r>
          </a:p>
        </p:txBody>
      </p:sp>
      <p:sp>
        <p:nvSpPr>
          <p:cNvPr id="6" name="Rectangle 5">
            <a:extLst>
              <a:ext uri="{FF2B5EF4-FFF2-40B4-BE49-F238E27FC236}">
                <a16:creationId xmlns:a16="http://schemas.microsoft.com/office/drawing/2014/main" id="{B61CF09E-AE47-0542-9493-303FDAC64107}"/>
              </a:ext>
            </a:extLst>
          </p:cNvPr>
          <p:cNvSpPr/>
          <p:nvPr/>
        </p:nvSpPr>
        <p:spPr>
          <a:xfrm>
            <a:off x="1089226" y="5386580"/>
            <a:ext cx="7150882" cy="923330"/>
          </a:xfrm>
          <a:prstGeom prst="rect">
            <a:avLst/>
          </a:prstGeom>
          <a:solidFill>
            <a:schemeClr val="accent5">
              <a:lumMod val="20000"/>
              <a:lumOff val="80000"/>
            </a:schemeClr>
          </a:solidFill>
        </p:spPr>
        <p:txBody>
          <a:bodyPr wrap="square">
            <a:spAutoFit/>
          </a:bodyPr>
          <a:lstStyle/>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3</a:t>
            </a:r>
            <a:r>
              <a:rPr lang="en-CA" dirty="0">
                <a:solidFill>
                  <a:srgbClr val="00BF00"/>
                </a:solidFill>
                <a:latin typeface="Source Code Pro" panose="020B0509030403020204" pitchFamily="49" charset="0"/>
              </a:rPr>
              <a:t>]: </a:t>
            </a:r>
            <a:r>
              <a:rPr lang="en-US" dirty="0" err="1">
                <a:latin typeface="Courier New" panose="02070309020205020404" pitchFamily="49" charset="0"/>
                <a:cs typeface="Courier New" panose="02070309020205020404" pitchFamily="49" charset="0"/>
              </a:rPr>
              <a:t>A_sentence</a:t>
            </a:r>
            <a:r>
              <a:rPr lang="en-US" dirty="0">
                <a:latin typeface="Courier New" panose="02070309020205020404" pitchFamily="49" charset="0"/>
                <a:cs typeface="Courier New" panose="02070309020205020404" pitchFamily="49" charset="0"/>
              </a:rPr>
              <a:t> = "I will go shopping today"</a:t>
            </a:r>
          </a:p>
          <a:p>
            <a:r>
              <a:rPr lang="en-CA" dirty="0">
                <a:solidFill>
                  <a:srgbClr val="00BF00"/>
                </a:solidFill>
                <a:latin typeface="Source Code Pro" panose="020B0509030403020204" pitchFamily="49" charset="0"/>
              </a:rPr>
              <a:t>In [</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A_sentence.split</a:t>
            </a:r>
            <a:r>
              <a:rPr lang="en-US" dirty="0">
                <a:latin typeface="Courier New" panose="02070309020205020404" pitchFamily="49" charset="0"/>
                <a:cs typeface="Courier New" panose="02070309020205020404" pitchFamily="49" charset="0"/>
              </a:rPr>
              <a:t>(" "))</a:t>
            </a:r>
          </a:p>
          <a:p>
            <a:r>
              <a:rPr lang="en-CA" dirty="0">
                <a:solidFill>
                  <a:srgbClr val="00BF00"/>
                </a:solidFill>
                <a:latin typeface="Source Code Pro" panose="020B0509030403020204" pitchFamily="49" charset="0"/>
              </a:rPr>
              <a:t>Out[</a:t>
            </a:r>
            <a:r>
              <a:rPr lang="en-CA" dirty="0">
                <a:solidFill>
                  <a:srgbClr val="40FF40"/>
                </a:solidFill>
                <a:latin typeface="Source Code Pro" panose="020B0509030403020204" pitchFamily="49" charset="0"/>
              </a:rPr>
              <a:t>4</a:t>
            </a:r>
            <a:r>
              <a:rPr lang="en-CA" dirty="0">
                <a:solidFill>
                  <a:srgbClr val="00BF00"/>
                </a:solidFill>
                <a:latin typeface="Source Code Pro" panose="020B0509030403020204" pitchFamily="49" charset="0"/>
              </a:rPr>
              <a:t>]: </a:t>
            </a:r>
            <a:r>
              <a:rPr lang="en-US" dirty="0">
                <a:latin typeface="Courier New" panose="02070309020205020404" pitchFamily="49" charset="0"/>
                <a:cs typeface="Courier New" panose="02070309020205020404" pitchFamily="49" charset="0"/>
              </a:rPr>
              <a:t>['I', 'will', 'go', 'shopping', 'today']</a:t>
            </a:r>
          </a:p>
        </p:txBody>
      </p:sp>
      <p:sp>
        <p:nvSpPr>
          <p:cNvPr id="7" name="Rectangular Callout 6">
            <a:extLst>
              <a:ext uri="{FF2B5EF4-FFF2-40B4-BE49-F238E27FC236}">
                <a16:creationId xmlns:a16="http://schemas.microsoft.com/office/drawing/2014/main" id="{D2BC6BCF-6B18-6842-A194-52FC88EAD958}"/>
              </a:ext>
            </a:extLst>
          </p:cNvPr>
          <p:cNvSpPr/>
          <p:nvPr/>
        </p:nvSpPr>
        <p:spPr>
          <a:xfrm>
            <a:off x="4876800" y="4113327"/>
            <a:ext cx="2921876" cy="731942"/>
          </a:xfrm>
          <a:prstGeom prst="wedgeRectCallout">
            <a:avLst>
              <a:gd name="adj1" fmla="val -72230"/>
              <a:gd name="adj2" fmla="val -95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output is a list of strings. We’ll talk about “lists” in the next session</a:t>
            </a:r>
          </a:p>
        </p:txBody>
      </p:sp>
    </p:spTree>
    <p:extLst>
      <p:ext uri="{BB962C8B-B14F-4D97-AF65-F5344CB8AC3E}">
        <p14:creationId xmlns:p14="http://schemas.microsoft.com/office/powerpoint/2010/main" val="228756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06BA-8515-8D4D-B4C4-6C9DD7DB6ABC}"/>
              </a:ext>
            </a:extLst>
          </p:cNvPr>
          <p:cNvSpPr>
            <a:spLocks noGrp="1"/>
          </p:cNvSpPr>
          <p:nvPr>
            <p:ph type="title"/>
          </p:nvPr>
        </p:nvSpPr>
        <p:spPr/>
        <p:txBody>
          <a:bodyPr/>
          <a:lstStyle/>
          <a:p>
            <a:r>
              <a:rPr lang="en-US" dirty="0"/>
              <a:t>Arithmetic Operators</a:t>
            </a:r>
          </a:p>
        </p:txBody>
      </p:sp>
      <p:sp>
        <p:nvSpPr>
          <p:cNvPr id="3" name="Content Placeholder 2">
            <a:extLst>
              <a:ext uri="{FF2B5EF4-FFF2-40B4-BE49-F238E27FC236}">
                <a16:creationId xmlns:a16="http://schemas.microsoft.com/office/drawing/2014/main" id="{BB6194A5-6F7B-8344-B95A-63F076A0F2D4}"/>
              </a:ext>
            </a:extLst>
          </p:cNvPr>
          <p:cNvSpPr>
            <a:spLocks noGrp="1"/>
          </p:cNvSpPr>
          <p:nvPr>
            <p:ph idx="1"/>
          </p:nvPr>
        </p:nvSpPr>
        <p:spPr>
          <a:xfrm>
            <a:off x="862690" y="2485695"/>
            <a:ext cx="3845945" cy="4023360"/>
          </a:xfrm>
          <a:solidFill>
            <a:schemeClr val="accent5">
              <a:lumMod val="20000"/>
              <a:lumOff val="80000"/>
            </a:schemeClr>
          </a:solidFill>
        </p:spPr>
        <p:txBody>
          <a:bodyPr>
            <a:normAutofit/>
          </a:bodyPr>
          <a:lstStyle/>
          <a:p>
            <a:r>
              <a:rPr lang="en-US" sz="1600" dirty="0">
                <a:latin typeface="Courier" pitchFamily="2" charset="0"/>
              </a:rPr>
              <a:t>x = 12.0</a:t>
            </a:r>
          </a:p>
          <a:p>
            <a:r>
              <a:rPr lang="en-US" sz="1600" dirty="0">
                <a:latin typeface="Courier" pitchFamily="2" charset="0"/>
              </a:rPr>
              <a:t>y = 2.0</a:t>
            </a:r>
          </a:p>
          <a:p>
            <a:r>
              <a:rPr lang="en-US" sz="1600" dirty="0">
                <a:latin typeface="Courier" pitchFamily="2" charset="0"/>
              </a:rPr>
              <a:t>addition = </a:t>
            </a:r>
            <a:r>
              <a:rPr lang="en-US" sz="1600" dirty="0" err="1">
                <a:latin typeface="Courier" pitchFamily="2" charset="0"/>
              </a:rPr>
              <a:t>x+y</a:t>
            </a:r>
            <a:endParaRPr lang="en-US" sz="1600" dirty="0">
              <a:latin typeface="Courier" pitchFamily="2" charset="0"/>
            </a:endParaRPr>
          </a:p>
          <a:p>
            <a:r>
              <a:rPr lang="en-US" sz="1600" dirty="0">
                <a:latin typeface="Courier" pitchFamily="2" charset="0"/>
              </a:rPr>
              <a:t>subtraction = x-y</a:t>
            </a:r>
          </a:p>
          <a:p>
            <a:r>
              <a:rPr lang="en-US" sz="1600" dirty="0">
                <a:latin typeface="Courier" pitchFamily="2" charset="0"/>
              </a:rPr>
              <a:t>multiplication = x*y</a:t>
            </a:r>
          </a:p>
          <a:p>
            <a:r>
              <a:rPr lang="en-US" sz="1600" dirty="0" err="1">
                <a:latin typeface="Courier" pitchFamily="2" charset="0"/>
              </a:rPr>
              <a:t>exponentitation</a:t>
            </a:r>
            <a:r>
              <a:rPr lang="en-US" sz="1600" dirty="0">
                <a:latin typeface="Courier" pitchFamily="2" charset="0"/>
              </a:rPr>
              <a:t> = x**y</a:t>
            </a:r>
          </a:p>
          <a:p>
            <a:r>
              <a:rPr lang="en-US" sz="1600" dirty="0">
                <a:latin typeface="Courier" pitchFamily="2" charset="0"/>
              </a:rPr>
              <a:t>division = 12.4/y</a:t>
            </a:r>
          </a:p>
          <a:p>
            <a:r>
              <a:rPr lang="en-US" sz="1600" dirty="0" err="1">
                <a:latin typeface="Courier" pitchFamily="2" charset="0"/>
              </a:rPr>
              <a:t>floor_division</a:t>
            </a:r>
            <a:r>
              <a:rPr lang="en-US" sz="1600" dirty="0">
                <a:latin typeface="Courier" pitchFamily="2" charset="0"/>
              </a:rPr>
              <a:t> = 12.4//y</a:t>
            </a:r>
          </a:p>
          <a:p>
            <a:r>
              <a:rPr lang="en-US" sz="1600" dirty="0">
                <a:latin typeface="Courier" pitchFamily="2" charset="0"/>
              </a:rPr>
              <a:t>modulus = 10%3</a:t>
            </a:r>
          </a:p>
          <a:p>
            <a:r>
              <a:rPr lang="en-US" sz="1600" dirty="0">
                <a:latin typeface="Courier" pitchFamily="2" charset="0"/>
              </a:rPr>
              <a:t>modulus = 10%3.0</a:t>
            </a:r>
          </a:p>
          <a:p>
            <a:endParaRPr lang="en-US" sz="1600" dirty="0">
              <a:latin typeface="Courier" pitchFamily="2" charset="0"/>
            </a:endParaRPr>
          </a:p>
        </p:txBody>
      </p:sp>
      <p:sp>
        <p:nvSpPr>
          <p:cNvPr id="4" name="Content Placeholder 2">
            <a:extLst>
              <a:ext uri="{FF2B5EF4-FFF2-40B4-BE49-F238E27FC236}">
                <a16:creationId xmlns:a16="http://schemas.microsoft.com/office/drawing/2014/main" id="{02A1FB4A-980E-364D-ABB2-9B7CF04D6E51}"/>
              </a:ext>
            </a:extLst>
          </p:cNvPr>
          <p:cNvSpPr txBox="1">
            <a:spLocks/>
          </p:cNvSpPr>
          <p:nvPr/>
        </p:nvSpPr>
        <p:spPr>
          <a:xfrm>
            <a:off x="5776276" y="2485695"/>
            <a:ext cx="1959338" cy="4023360"/>
          </a:xfrm>
          <a:prstGeom prst="rect">
            <a:avLst/>
          </a:prstGeom>
          <a:solidFill>
            <a:schemeClr val="accent5">
              <a:lumMod val="20000"/>
              <a:lumOff val="80000"/>
            </a:schemeClr>
          </a:solidFill>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endParaRPr lang="en-US" sz="1600" dirty="0">
              <a:latin typeface="Courier" pitchFamily="2" charset="0"/>
            </a:endParaRPr>
          </a:p>
          <a:p>
            <a:endParaRPr lang="en-US" sz="1600" dirty="0">
              <a:latin typeface="Courier" pitchFamily="2" charset="0"/>
            </a:endParaRPr>
          </a:p>
          <a:p>
            <a:r>
              <a:rPr lang="en-US" sz="1600" dirty="0">
                <a:latin typeface="Courier" pitchFamily="2" charset="0"/>
              </a:rPr>
              <a:t>14.0</a:t>
            </a:r>
          </a:p>
          <a:p>
            <a:r>
              <a:rPr lang="en-US" sz="1600" dirty="0">
                <a:latin typeface="Courier" pitchFamily="2" charset="0"/>
              </a:rPr>
              <a:t>10.0</a:t>
            </a:r>
          </a:p>
          <a:p>
            <a:r>
              <a:rPr lang="en-US" sz="1600" dirty="0">
                <a:latin typeface="Courier" pitchFamily="2" charset="0"/>
              </a:rPr>
              <a:t>24.0</a:t>
            </a:r>
          </a:p>
          <a:p>
            <a:r>
              <a:rPr lang="en-US" sz="1600" dirty="0">
                <a:latin typeface="Courier" pitchFamily="2" charset="0"/>
              </a:rPr>
              <a:t>144.0</a:t>
            </a:r>
          </a:p>
          <a:p>
            <a:r>
              <a:rPr lang="en-US" sz="1600" dirty="0">
                <a:latin typeface="Courier" pitchFamily="2" charset="0"/>
              </a:rPr>
              <a:t>6.2</a:t>
            </a:r>
          </a:p>
          <a:p>
            <a:r>
              <a:rPr lang="en-US" sz="1600" dirty="0">
                <a:latin typeface="Courier" pitchFamily="2" charset="0"/>
              </a:rPr>
              <a:t>6.0</a:t>
            </a:r>
          </a:p>
          <a:p>
            <a:r>
              <a:rPr lang="en-US" sz="1600" dirty="0">
                <a:latin typeface="Courier" pitchFamily="2" charset="0"/>
              </a:rPr>
              <a:t>1</a:t>
            </a:r>
          </a:p>
          <a:p>
            <a:r>
              <a:rPr lang="en-US" sz="1600" dirty="0">
                <a:latin typeface="Courier" pitchFamily="2" charset="0"/>
              </a:rPr>
              <a:t>1.0</a:t>
            </a:r>
          </a:p>
        </p:txBody>
      </p:sp>
      <p:sp>
        <p:nvSpPr>
          <p:cNvPr id="5" name="TextBox 4">
            <a:extLst>
              <a:ext uri="{FF2B5EF4-FFF2-40B4-BE49-F238E27FC236}">
                <a16:creationId xmlns:a16="http://schemas.microsoft.com/office/drawing/2014/main" id="{D8167D97-EEED-C644-A432-F0D0188A8DBA}"/>
              </a:ext>
            </a:extLst>
          </p:cNvPr>
          <p:cNvSpPr txBox="1"/>
          <p:nvPr/>
        </p:nvSpPr>
        <p:spPr>
          <a:xfrm>
            <a:off x="862690" y="2100597"/>
            <a:ext cx="627095" cy="369332"/>
          </a:xfrm>
          <a:prstGeom prst="rect">
            <a:avLst/>
          </a:prstGeom>
          <a:noFill/>
        </p:spPr>
        <p:txBody>
          <a:bodyPr wrap="none" rtlCol="0">
            <a:spAutoFit/>
          </a:bodyPr>
          <a:lstStyle/>
          <a:p>
            <a:r>
              <a:rPr lang="en-US" dirty="0"/>
              <a:t>Input</a:t>
            </a:r>
          </a:p>
        </p:txBody>
      </p:sp>
      <p:sp>
        <p:nvSpPr>
          <p:cNvPr id="6" name="TextBox 5">
            <a:extLst>
              <a:ext uri="{FF2B5EF4-FFF2-40B4-BE49-F238E27FC236}">
                <a16:creationId xmlns:a16="http://schemas.microsoft.com/office/drawing/2014/main" id="{3131AB2A-A6F6-EB43-AAA4-465DA68B78EF}"/>
              </a:ext>
            </a:extLst>
          </p:cNvPr>
          <p:cNvSpPr txBox="1"/>
          <p:nvPr/>
        </p:nvSpPr>
        <p:spPr>
          <a:xfrm>
            <a:off x="5776276" y="2116363"/>
            <a:ext cx="816249"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2924453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EB24-91C4-B648-9ACD-1AF4207C9728}"/>
              </a:ext>
            </a:extLst>
          </p:cNvPr>
          <p:cNvSpPr>
            <a:spLocks noGrp="1"/>
          </p:cNvSpPr>
          <p:nvPr>
            <p:ph type="title"/>
          </p:nvPr>
        </p:nvSpPr>
        <p:spPr/>
        <p:txBody>
          <a:bodyPr/>
          <a:lstStyle/>
          <a:p>
            <a:r>
              <a:rPr lang="en-US" dirty="0"/>
              <a:t>Augmented Assignment Operators</a:t>
            </a:r>
          </a:p>
        </p:txBody>
      </p:sp>
      <p:sp>
        <p:nvSpPr>
          <p:cNvPr id="3" name="Content Placeholder 2">
            <a:extLst>
              <a:ext uri="{FF2B5EF4-FFF2-40B4-BE49-F238E27FC236}">
                <a16:creationId xmlns:a16="http://schemas.microsoft.com/office/drawing/2014/main" id="{5CA58828-5669-5442-87D8-CE21D40E0B94}"/>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x += 1 </a:t>
            </a:r>
            <a:r>
              <a:rPr lang="en-GB" dirty="0"/>
              <a:t>		</a:t>
            </a:r>
            <a:r>
              <a:rPr lang="en-GB" dirty="0">
                <a:latin typeface="Courier New" panose="02070309020205020404" pitchFamily="49" charset="0"/>
                <a:cs typeface="Courier New" panose="02070309020205020404" pitchFamily="49" charset="0"/>
              </a:rPr>
              <a:t># same as	 x = x + 1 </a:t>
            </a:r>
          </a:p>
          <a:p>
            <a:pPr marL="0" indent="0">
              <a:buNone/>
            </a:pPr>
            <a:r>
              <a:rPr lang="en-GB" dirty="0">
                <a:latin typeface="Courier New" panose="02070309020205020404" pitchFamily="49" charset="0"/>
                <a:cs typeface="Courier New" panose="02070309020205020404" pitchFamily="49" charset="0"/>
              </a:rPr>
              <a:t>x -= 1		# same as 	 x = x – 1</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r>
              <a:rPr lang="en-GB" dirty="0">
                <a:latin typeface="Courier New" panose="02070309020205020404" pitchFamily="49" charset="0"/>
                <a:cs typeface="Courier New" panose="02070309020205020404" pitchFamily="49" charset="0"/>
              </a:rPr>
              <a:t>x %= 3		# same as 	 x = x % 3</a:t>
            </a:r>
          </a:p>
          <a:p>
            <a:pPr marL="0" indent="0">
              <a:buNone/>
            </a:pPr>
            <a:endParaRPr lang="en-GB" dirty="0">
              <a:latin typeface="Courier New" panose="02070309020205020404" pitchFamily="49" charset="0"/>
              <a:cs typeface="Courier New" panose="02070309020205020404" pitchFamily="49" charset="0"/>
            </a:endParaRPr>
          </a:p>
          <a:p>
            <a:pPr marL="0" indent="0">
              <a:buNone/>
            </a:pPr>
            <a:endParaRPr lang="en-GB" dirty="0">
              <a:latin typeface="Courier New" panose="02070309020205020404" pitchFamily="49" charset="0"/>
              <a:cs typeface="Courier New" panose="02070309020205020404" pitchFamily="49" charset="0"/>
            </a:endParaRPr>
          </a:p>
          <a:p>
            <a:endParaRPr lang="en-US" dirty="0"/>
          </a:p>
          <a:p>
            <a:endParaRPr lang="en-US" dirty="0"/>
          </a:p>
        </p:txBody>
      </p:sp>
      <p:sp>
        <p:nvSpPr>
          <p:cNvPr id="4" name="TextBox 3">
            <a:extLst>
              <a:ext uri="{FF2B5EF4-FFF2-40B4-BE49-F238E27FC236}">
                <a16:creationId xmlns:a16="http://schemas.microsoft.com/office/drawing/2014/main" id="{F28B64A5-C8D9-BE48-A705-4BE9EC52F33C}"/>
              </a:ext>
            </a:extLst>
          </p:cNvPr>
          <p:cNvSpPr txBox="1"/>
          <p:nvPr/>
        </p:nvSpPr>
        <p:spPr>
          <a:xfrm>
            <a:off x="1689904" y="5440101"/>
            <a:ext cx="4620239" cy="369332"/>
          </a:xfrm>
          <a:prstGeom prst="rect">
            <a:avLst/>
          </a:prstGeom>
          <a:noFill/>
        </p:spPr>
        <p:txBody>
          <a:bodyPr wrap="none" rtlCol="0">
            <a:spAutoFit/>
          </a:bodyPr>
          <a:lstStyle/>
          <a:p>
            <a:r>
              <a:rPr lang="en-US" dirty="0"/>
              <a:t>Very useful operators for counting, indexing, etc.</a:t>
            </a:r>
          </a:p>
        </p:txBody>
      </p:sp>
    </p:spTree>
    <p:extLst>
      <p:ext uri="{BB962C8B-B14F-4D97-AF65-F5344CB8AC3E}">
        <p14:creationId xmlns:p14="http://schemas.microsoft.com/office/powerpoint/2010/main" val="1633333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C790-F5E1-544D-BC09-FC67C552FFF3}"/>
              </a:ext>
            </a:extLst>
          </p:cNvPr>
          <p:cNvSpPr>
            <a:spLocks noGrp="1"/>
          </p:cNvSpPr>
          <p:nvPr>
            <p:ph type="title"/>
          </p:nvPr>
        </p:nvSpPr>
        <p:spPr/>
        <p:txBody>
          <a:bodyPr/>
          <a:lstStyle/>
          <a:p>
            <a:r>
              <a:rPr lang="en-US" dirty="0"/>
              <a:t>Don’t Forget to Save Your Notebooks</a:t>
            </a:r>
          </a:p>
        </p:txBody>
      </p:sp>
      <p:sp>
        <p:nvSpPr>
          <p:cNvPr id="5" name="Content Placeholder 4">
            <a:extLst>
              <a:ext uri="{FF2B5EF4-FFF2-40B4-BE49-F238E27FC236}">
                <a16:creationId xmlns:a16="http://schemas.microsoft.com/office/drawing/2014/main" id="{FD226CFF-8924-AD46-B587-74C3DFDEA1B5}"/>
              </a:ext>
            </a:extLst>
          </p:cNvPr>
          <p:cNvSpPr>
            <a:spLocks noGrp="1"/>
          </p:cNvSpPr>
          <p:nvPr>
            <p:ph idx="1"/>
          </p:nvPr>
        </p:nvSpPr>
        <p:spPr>
          <a:xfrm>
            <a:off x="6099175" y="1825962"/>
            <a:ext cx="3001963" cy="2317413"/>
          </a:xfrm>
        </p:spPr>
        <p:txBody>
          <a:bodyPr/>
          <a:lstStyle/>
          <a:p>
            <a:r>
              <a:rPr lang="en-US" dirty="0"/>
              <a:t>Even though </a:t>
            </a:r>
            <a:r>
              <a:rPr lang="en-US" dirty="0" err="1"/>
              <a:t>Jupyter</a:t>
            </a:r>
            <a:r>
              <a:rPr lang="en-US" dirty="0"/>
              <a:t> saves it every notebook you create, it is always good to give a meaningful name to your notebook, put some explanations at the very top, and save your file before you quit.</a:t>
            </a:r>
          </a:p>
        </p:txBody>
      </p:sp>
      <p:pic>
        <p:nvPicPr>
          <p:cNvPr id="2" name="Picture 1">
            <a:extLst>
              <a:ext uri="{FF2B5EF4-FFF2-40B4-BE49-F238E27FC236}">
                <a16:creationId xmlns:a16="http://schemas.microsoft.com/office/drawing/2014/main" id="{3C0AB1B4-A357-5542-8CDA-73B49DD74952}"/>
              </a:ext>
            </a:extLst>
          </p:cNvPr>
          <p:cNvPicPr>
            <a:picLocks noChangeAspect="1"/>
          </p:cNvPicPr>
          <p:nvPr/>
        </p:nvPicPr>
        <p:blipFill>
          <a:blip r:embed="rId2"/>
          <a:stretch>
            <a:fillRect/>
          </a:stretch>
        </p:blipFill>
        <p:spPr>
          <a:xfrm>
            <a:off x="523875" y="1825962"/>
            <a:ext cx="5575300" cy="681652"/>
          </a:xfrm>
          <a:prstGeom prst="rect">
            <a:avLst/>
          </a:prstGeom>
        </p:spPr>
      </p:pic>
      <p:sp>
        <p:nvSpPr>
          <p:cNvPr id="6" name="Right Arrow 5">
            <a:extLst>
              <a:ext uri="{FF2B5EF4-FFF2-40B4-BE49-F238E27FC236}">
                <a16:creationId xmlns:a16="http://schemas.microsoft.com/office/drawing/2014/main" id="{C2B1AC48-5294-2342-BD77-67CE78B30A96}"/>
              </a:ext>
            </a:extLst>
          </p:cNvPr>
          <p:cNvSpPr/>
          <p:nvPr/>
        </p:nvSpPr>
        <p:spPr>
          <a:xfrm>
            <a:off x="152400" y="2169327"/>
            <a:ext cx="371475" cy="269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5CAFF2-85AA-C44D-9FEA-58943CE98A03}"/>
              </a:ext>
            </a:extLst>
          </p:cNvPr>
          <p:cNvPicPr>
            <a:picLocks noChangeAspect="1"/>
          </p:cNvPicPr>
          <p:nvPr/>
        </p:nvPicPr>
        <p:blipFill>
          <a:blip r:embed="rId3"/>
          <a:stretch>
            <a:fillRect/>
          </a:stretch>
        </p:blipFill>
        <p:spPr>
          <a:xfrm>
            <a:off x="523875" y="2692400"/>
            <a:ext cx="2639785" cy="3695700"/>
          </a:xfrm>
          <a:prstGeom prst="rect">
            <a:avLst/>
          </a:prstGeom>
        </p:spPr>
      </p:pic>
      <p:sp>
        <p:nvSpPr>
          <p:cNvPr id="8" name="Content Placeholder 4">
            <a:extLst>
              <a:ext uri="{FF2B5EF4-FFF2-40B4-BE49-F238E27FC236}">
                <a16:creationId xmlns:a16="http://schemas.microsoft.com/office/drawing/2014/main" id="{68B27605-52AB-8343-B2BB-2F29B8E1248B}"/>
              </a:ext>
            </a:extLst>
          </p:cNvPr>
          <p:cNvSpPr txBox="1">
            <a:spLocks/>
          </p:cNvSpPr>
          <p:nvPr/>
        </p:nvSpPr>
        <p:spPr>
          <a:xfrm>
            <a:off x="3684588" y="4585758"/>
            <a:ext cx="5416550" cy="1400175"/>
          </a:xfrm>
          <a:prstGeom prst="rect">
            <a:avLst/>
          </a:prstGeom>
        </p:spPr>
        <p:txBody>
          <a:bodyPr vert="horz" lIns="45720" tIns="45720" rIns="45720" bIns="45720" rtlCol="0">
            <a:normAutofit/>
          </a:bodyPr>
          <a:lst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a:lstStyle>
          <a:p>
            <a:r>
              <a:rPr lang="en-US" dirty="0"/>
              <a:t>Another nice property is that you can download your notebook in various different formats.</a:t>
            </a:r>
          </a:p>
          <a:p>
            <a:r>
              <a:rPr lang="en-US" dirty="0"/>
              <a:t>HTML is very useful if you want to publish your notebooks.</a:t>
            </a:r>
          </a:p>
        </p:txBody>
      </p:sp>
    </p:spTree>
    <p:extLst>
      <p:ext uri="{BB962C8B-B14F-4D97-AF65-F5344CB8AC3E}">
        <p14:creationId xmlns:p14="http://schemas.microsoft.com/office/powerpoint/2010/main" val="909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A08F-291F-7543-A0F1-D700E6AB9071}"/>
              </a:ext>
            </a:extLst>
          </p:cNvPr>
          <p:cNvSpPr>
            <a:spLocks noGrp="1"/>
          </p:cNvSpPr>
          <p:nvPr>
            <p:ph type="title"/>
          </p:nvPr>
        </p:nvSpPr>
        <p:spPr/>
        <p:txBody>
          <a:bodyPr/>
          <a:lstStyle/>
          <a:p>
            <a:r>
              <a:rPr lang="en-US" dirty="0"/>
              <a:t>Merging Notebooks</a:t>
            </a:r>
          </a:p>
        </p:txBody>
      </p:sp>
      <p:sp>
        <p:nvSpPr>
          <p:cNvPr id="3" name="Content Placeholder 2">
            <a:extLst>
              <a:ext uri="{FF2B5EF4-FFF2-40B4-BE49-F238E27FC236}">
                <a16:creationId xmlns:a16="http://schemas.microsoft.com/office/drawing/2014/main" id="{789AFD83-AA55-B549-94C2-B02585804DCB}"/>
              </a:ext>
            </a:extLst>
          </p:cNvPr>
          <p:cNvSpPr>
            <a:spLocks noGrp="1"/>
          </p:cNvSpPr>
          <p:nvPr>
            <p:ph idx="1"/>
          </p:nvPr>
        </p:nvSpPr>
        <p:spPr>
          <a:xfrm>
            <a:off x="768097" y="2286000"/>
            <a:ext cx="6128004" cy="4023360"/>
          </a:xfrm>
        </p:spPr>
        <p:txBody>
          <a:bodyPr/>
          <a:lstStyle/>
          <a:p>
            <a:r>
              <a:rPr lang="en-US" dirty="0"/>
              <a:t>Merging notebooks is very simple.</a:t>
            </a:r>
          </a:p>
          <a:p>
            <a:r>
              <a:rPr lang="en-US" dirty="0"/>
              <a:t>First install “</a:t>
            </a:r>
            <a:r>
              <a:rPr lang="en-US" dirty="0" err="1"/>
              <a:t>nbmerge</a:t>
            </a:r>
            <a:r>
              <a:rPr lang="en-US" dirty="0"/>
              <a:t>” with </a:t>
            </a:r>
          </a:p>
          <a:p>
            <a:endParaRPr lang="en-US" dirty="0"/>
          </a:p>
          <a:p>
            <a:endParaRPr lang="en-US" dirty="0"/>
          </a:p>
          <a:p>
            <a:r>
              <a:rPr lang="en-US" dirty="0"/>
              <a:t>Then merge your files with</a:t>
            </a:r>
          </a:p>
        </p:txBody>
      </p:sp>
      <p:sp>
        <p:nvSpPr>
          <p:cNvPr id="4" name="Rectangle 3">
            <a:extLst>
              <a:ext uri="{FF2B5EF4-FFF2-40B4-BE49-F238E27FC236}">
                <a16:creationId xmlns:a16="http://schemas.microsoft.com/office/drawing/2014/main" id="{664190A1-641E-1447-9D3F-D3ED50699760}"/>
              </a:ext>
            </a:extLst>
          </p:cNvPr>
          <p:cNvSpPr/>
          <p:nvPr/>
        </p:nvSpPr>
        <p:spPr>
          <a:xfrm>
            <a:off x="1146017" y="3333234"/>
            <a:ext cx="7705883" cy="349766"/>
          </a:xfrm>
          <a:prstGeom prst="rect">
            <a:avLst/>
          </a:prstGeom>
          <a:solidFill>
            <a:schemeClr val="accent5">
              <a:lumMod val="20000"/>
              <a:lumOff val="80000"/>
            </a:schemeClr>
          </a:solidFill>
        </p:spPr>
        <p:txBody>
          <a:bodyPr wrap="square">
            <a:spAutoFit/>
          </a:bodyPr>
          <a:lstStyle/>
          <a:p>
            <a:r>
              <a:rPr lang="en-US" sz="1600" dirty="0">
                <a:latin typeface="Courier" pitchFamily="2" charset="0"/>
              </a:rPr>
              <a:t>pip install </a:t>
            </a:r>
            <a:r>
              <a:rPr lang="en-US" sz="1600" dirty="0" err="1">
                <a:latin typeface="Courier" pitchFamily="2" charset="0"/>
              </a:rPr>
              <a:t>nbmerge</a:t>
            </a:r>
            <a:endParaRPr lang="en-US" sz="1600" dirty="0">
              <a:latin typeface="Courier" pitchFamily="2" charset="0"/>
            </a:endParaRPr>
          </a:p>
        </p:txBody>
      </p:sp>
      <p:sp>
        <p:nvSpPr>
          <p:cNvPr id="5" name="Rectangle 4">
            <a:extLst>
              <a:ext uri="{FF2B5EF4-FFF2-40B4-BE49-F238E27FC236}">
                <a16:creationId xmlns:a16="http://schemas.microsoft.com/office/drawing/2014/main" id="{95B25076-CD26-EB4F-BB8F-F69D222598DE}"/>
              </a:ext>
            </a:extLst>
          </p:cNvPr>
          <p:cNvSpPr/>
          <p:nvPr/>
        </p:nvSpPr>
        <p:spPr>
          <a:xfrm>
            <a:off x="1146016" y="4581636"/>
            <a:ext cx="7705884" cy="338554"/>
          </a:xfrm>
          <a:prstGeom prst="rect">
            <a:avLst/>
          </a:prstGeom>
          <a:solidFill>
            <a:schemeClr val="accent5">
              <a:lumMod val="20000"/>
              <a:lumOff val="80000"/>
            </a:schemeClr>
          </a:solidFill>
        </p:spPr>
        <p:txBody>
          <a:bodyPr wrap="square">
            <a:spAutoFit/>
          </a:bodyPr>
          <a:lstStyle/>
          <a:p>
            <a:r>
              <a:rPr lang="en-US" sz="1600" dirty="0" err="1">
                <a:latin typeface="Courier" pitchFamily="2" charset="0"/>
              </a:rPr>
              <a:t>nbmerge</a:t>
            </a:r>
            <a:r>
              <a:rPr lang="en-US" sz="1600" dirty="0">
                <a:latin typeface="Courier" pitchFamily="2" charset="0"/>
              </a:rPr>
              <a:t> file_1.ipynb file_2.ipynb file_3.ipynb &gt; </a:t>
            </a:r>
            <a:r>
              <a:rPr lang="en-US" sz="1600" dirty="0" err="1">
                <a:latin typeface="Courier" pitchFamily="2" charset="0"/>
              </a:rPr>
              <a:t>merged.ipynb</a:t>
            </a:r>
            <a:endParaRPr lang="en-US" sz="1600" dirty="0">
              <a:latin typeface="Courier" pitchFamily="2" charset="0"/>
            </a:endParaRPr>
          </a:p>
        </p:txBody>
      </p:sp>
    </p:spTree>
    <p:extLst>
      <p:ext uri="{BB962C8B-B14F-4D97-AF65-F5344CB8AC3E}">
        <p14:creationId xmlns:p14="http://schemas.microsoft.com/office/powerpoint/2010/main" val="2160866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91111C-46C5-4943-95E2-E5E163FC168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61967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4439632" cy="4023360"/>
          </a:xfrm>
        </p:spPr>
        <p:txBody>
          <a:bodyPr/>
          <a:lstStyle/>
          <a:p>
            <a:pPr marL="0" indent="0">
              <a:buNone/>
            </a:pPr>
            <a:r>
              <a:rPr lang="en-US" dirty="0" err="1"/>
              <a:t>Jupyter</a:t>
            </a:r>
            <a:r>
              <a:rPr lang="en-US" dirty="0"/>
              <a:t> Notebooks can also be launched from the Terminal (e.g., Anaconda Prompt)</a:t>
            </a:r>
          </a:p>
          <a:p>
            <a:pPr marL="0" indent="0">
              <a:buNone/>
            </a:pPr>
            <a:endParaRPr lang="en-US" dirty="0"/>
          </a:p>
          <a:p>
            <a:pPr marL="0" indent="0">
              <a:buNone/>
            </a:pPr>
            <a:endParaRPr lang="en-US" dirty="0"/>
          </a:p>
          <a:p>
            <a:pPr marL="0" indent="0">
              <a:buNone/>
            </a:pPr>
            <a:r>
              <a:rPr lang="en-US" dirty="0"/>
              <a:t>Then typing “</a:t>
            </a:r>
            <a:r>
              <a:rPr lang="en-US" dirty="0" err="1"/>
              <a:t>jupyter</a:t>
            </a:r>
            <a:r>
              <a:rPr lang="en-US" dirty="0"/>
              <a:t> notebook”</a:t>
            </a:r>
          </a:p>
        </p:txBody>
      </p:sp>
      <p:pic>
        <p:nvPicPr>
          <p:cNvPr id="5" name="Picture 4">
            <a:extLst>
              <a:ext uri="{FF2B5EF4-FFF2-40B4-BE49-F238E27FC236}">
                <a16:creationId xmlns:a16="http://schemas.microsoft.com/office/drawing/2014/main" id="{A8D58616-2D2E-9285-9819-2D082F60E9FC}"/>
              </a:ext>
            </a:extLst>
          </p:cNvPr>
          <p:cNvPicPr>
            <a:picLocks noChangeAspect="1"/>
          </p:cNvPicPr>
          <p:nvPr/>
        </p:nvPicPr>
        <p:blipFill>
          <a:blip r:embed="rId2"/>
          <a:stretch>
            <a:fillRect/>
          </a:stretch>
        </p:blipFill>
        <p:spPr>
          <a:xfrm>
            <a:off x="5544024" y="1401148"/>
            <a:ext cx="3168176" cy="3035300"/>
          </a:xfrm>
          <a:prstGeom prst="rect">
            <a:avLst/>
          </a:prstGeom>
        </p:spPr>
      </p:pic>
      <p:pic>
        <p:nvPicPr>
          <p:cNvPr id="8" name="Picture 7">
            <a:extLst>
              <a:ext uri="{FF2B5EF4-FFF2-40B4-BE49-F238E27FC236}">
                <a16:creationId xmlns:a16="http://schemas.microsoft.com/office/drawing/2014/main" id="{3409C65E-BA39-957C-4E1B-E02F88013537}"/>
              </a:ext>
            </a:extLst>
          </p:cNvPr>
          <p:cNvPicPr>
            <a:picLocks noChangeAspect="1"/>
          </p:cNvPicPr>
          <p:nvPr/>
        </p:nvPicPr>
        <p:blipFill>
          <a:blip r:embed="rId3"/>
          <a:stretch>
            <a:fillRect/>
          </a:stretch>
        </p:blipFill>
        <p:spPr>
          <a:xfrm>
            <a:off x="482600" y="4806729"/>
            <a:ext cx="8229600" cy="956709"/>
          </a:xfrm>
          <a:prstGeom prst="rect">
            <a:avLst/>
          </a:prstGeom>
        </p:spPr>
      </p:pic>
    </p:spTree>
    <p:extLst>
      <p:ext uri="{BB962C8B-B14F-4D97-AF65-F5344CB8AC3E}">
        <p14:creationId xmlns:p14="http://schemas.microsoft.com/office/powerpoint/2010/main" val="320797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6" y="1973403"/>
            <a:ext cx="3211237" cy="4023360"/>
          </a:xfrm>
        </p:spPr>
        <p:txBody>
          <a:bodyPr/>
          <a:lstStyle/>
          <a:p>
            <a:pPr marL="0" indent="0">
              <a:buNone/>
            </a:pPr>
            <a:r>
              <a:rPr lang="en-US" dirty="0" err="1"/>
              <a:t>Jupyter</a:t>
            </a:r>
            <a:r>
              <a:rPr lang="en-US" dirty="0"/>
              <a:t> Notebooks can also be launched from the windows search bar by searching “</a:t>
            </a:r>
            <a:r>
              <a:rPr lang="en-US" dirty="0" err="1"/>
              <a:t>Jupyter</a:t>
            </a:r>
            <a:r>
              <a:rPr lang="en-US" dirty="0"/>
              <a:t> Notebook”</a:t>
            </a:r>
          </a:p>
        </p:txBody>
      </p:sp>
      <p:pic>
        <p:nvPicPr>
          <p:cNvPr id="7" name="Picture 6">
            <a:extLst>
              <a:ext uri="{FF2B5EF4-FFF2-40B4-BE49-F238E27FC236}">
                <a16:creationId xmlns:a16="http://schemas.microsoft.com/office/drawing/2014/main" id="{59A96582-E980-2CE9-8364-622D66DF7BEC}"/>
              </a:ext>
            </a:extLst>
          </p:cNvPr>
          <p:cNvPicPr>
            <a:picLocks noChangeAspect="1"/>
          </p:cNvPicPr>
          <p:nvPr/>
        </p:nvPicPr>
        <p:blipFill>
          <a:blip r:embed="rId2"/>
          <a:stretch>
            <a:fillRect/>
          </a:stretch>
        </p:blipFill>
        <p:spPr>
          <a:xfrm>
            <a:off x="4136292" y="1335024"/>
            <a:ext cx="4820413" cy="4655141"/>
          </a:xfrm>
          <a:prstGeom prst="rect">
            <a:avLst/>
          </a:prstGeom>
        </p:spPr>
      </p:pic>
    </p:spTree>
    <p:extLst>
      <p:ext uri="{BB962C8B-B14F-4D97-AF65-F5344CB8AC3E}">
        <p14:creationId xmlns:p14="http://schemas.microsoft.com/office/powerpoint/2010/main" val="74258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256D0-AA29-4540-B86B-67FEF3E48500}"/>
              </a:ext>
            </a:extLst>
          </p:cNvPr>
          <p:cNvSpPr>
            <a:spLocks noGrp="1"/>
          </p:cNvSpPr>
          <p:nvPr>
            <p:ph type="title"/>
          </p:nvPr>
        </p:nvSpPr>
        <p:spPr/>
        <p:txBody>
          <a:bodyPr/>
          <a:lstStyle/>
          <a:p>
            <a:r>
              <a:rPr lang="en-US" dirty="0" err="1"/>
              <a:t>Jupyter</a:t>
            </a:r>
            <a:r>
              <a:rPr lang="en-US" dirty="0"/>
              <a:t> Notebook: Starting Directory</a:t>
            </a:r>
          </a:p>
        </p:txBody>
      </p:sp>
      <p:sp>
        <p:nvSpPr>
          <p:cNvPr id="4" name="Content Placeholder 3">
            <a:extLst>
              <a:ext uri="{FF2B5EF4-FFF2-40B4-BE49-F238E27FC236}">
                <a16:creationId xmlns:a16="http://schemas.microsoft.com/office/drawing/2014/main" id="{225EABF0-10C9-514F-BE39-D9904F22B104}"/>
              </a:ext>
            </a:extLst>
          </p:cNvPr>
          <p:cNvSpPr>
            <a:spLocks noGrp="1"/>
          </p:cNvSpPr>
          <p:nvPr>
            <p:ph idx="1"/>
          </p:nvPr>
        </p:nvSpPr>
        <p:spPr>
          <a:xfrm>
            <a:off x="768095" y="1973403"/>
            <a:ext cx="7935637" cy="4023360"/>
          </a:xfrm>
        </p:spPr>
        <p:txBody>
          <a:bodyPr>
            <a:normAutofit/>
          </a:bodyPr>
          <a:lstStyle/>
          <a:p>
            <a:pPr marL="0" indent="0">
              <a:buNone/>
            </a:pPr>
            <a:r>
              <a:rPr lang="en-US" dirty="0"/>
              <a:t>Changing the starting directory may depend on your preferred method of opening </a:t>
            </a:r>
            <a:r>
              <a:rPr lang="en-US" dirty="0" err="1"/>
              <a:t>Jupyter</a:t>
            </a:r>
            <a:r>
              <a:rPr lang="en-US" dirty="0"/>
              <a:t> Notebook and your Operating System</a:t>
            </a:r>
          </a:p>
          <a:p>
            <a:pPr marL="0" indent="0">
              <a:buNone/>
            </a:pPr>
            <a:r>
              <a:rPr lang="en-US" dirty="0"/>
              <a:t>The following reference has various methods of updating the starting directory:</a:t>
            </a:r>
          </a:p>
          <a:p>
            <a:pPr marL="0" indent="0">
              <a:buNone/>
            </a:pPr>
            <a:r>
              <a:rPr lang="en-US" dirty="0"/>
              <a:t>	</a:t>
            </a:r>
            <a:r>
              <a:rPr lang="en-US" dirty="0">
                <a:hlinkClick r:id="rId2"/>
              </a:rPr>
              <a:t>How to change the </a:t>
            </a:r>
            <a:r>
              <a:rPr lang="en-US" dirty="0" err="1">
                <a:hlinkClick r:id="rId2"/>
              </a:rPr>
              <a:t>Jupyter</a:t>
            </a:r>
            <a:r>
              <a:rPr lang="en-US" dirty="0">
                <a:hlinkClick r:id="rId2"/>
              </a:rPr>
              <a:t> start-up folder - Stack Overflow</a:t>
            </a:r>
            <a:endParaRPr lang="en-US" dirty="0"/>
          </a:p>
          <a:p>
            <a:pPr marL="0" indent="0">
              <a:buNone/>
            </a:pPr>
            <a:r>
              <a:rPr lang="en-US" dirty="0"/>
              <a:t>Methods include:</a:t>
            </a:r>
          </a:p>
          <a:p>
            <a:pPr marL="0" indent="0">
              <a:buNone/>
            </a:pPr>
            <a:r>
              <a:rPr lang="en-US" dirty="0"/>
              <a:t>	- Creating a configuration file</a:t>
            </a:r>
          </a:p>
          <a:p>
            <a:pPr marL="0" indent="0">
              <a:buNone/>
            </a:pPr>
            <a:r>
              <a:rPr lang="en-US" dirty="0"/>
              <a:t>	- Changing the </a:t>
            </a:r>
            <a:r>
              <a:rPr lang="en-US" dirty="0" err="1"/>
              <a:t>Jupyter</a:t>
            </a:r>
            <a:r>
              <a:rPr lang="en-US" dirty="0"/>
              <a:t> Notebook Windows Shortcut File Target. 	Replace the "%USERPROFILE%“ to your directory 	“C:\Directory\</a:t>
            </a:r>
            <a:r>
              <a:rPr lang="en-US" dirty="0" err="1"/>
              <a:t>Python_Projects</a:t>
            </a:r>
            <a:r>
              <a:rPr lang="en-US" dirty="0"/>
              <a:t>"</a:t>
            </a:r>
          </a:p>
          <a:p>
            <a:pPr marL="0" indent="0">
              <a:buNone/>
            </a:pPr>
            <a:endParaRPr lang="en-US" dirty="0"/>
          </a:p>
        </p:txBody>
      </p:sp>
    </p:spTree>
    <p:extLst>
      <p:ext uri="{BB962C8B-B14F-4D97-AF65-F5344CB8AC3E}">
        <p14:creationId xmlns:p14="http://schemas.microsoft.com/office/powerpoint/2010/main" val="1134184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A83-4CE7-4B48-82F5-E3C78A667250}"/>
              </a:ext>
            </a:extLst>
          </p:cNvPr>
          <p:cNvSpPr>
            <a:spLocks noGrp="1"/>
          </p:cNvSpPr>
          <p:nvPr>
            <p:ph type="title"/>
          </p:nvPr>
        </p:nvSpPr>
        <p:spPr/>
        <p:txBody>
          <a:bodyPr/>
          <a:lstStyle/>
          <a:p>
            <a:r>
              <a:rPr lang="en-US" dirty="0"/>
              <a:t>Google </a:t>
            </a:r>
            <a:r>
              <a:rPr lang="en-US" dirty="0" err="1"/>
              <a:t>Colab</a:t>
            </a:r>
            <a:endParaRPr lang="en-US" dirty="0"/>
          </a:p>
        </p:txBody>
      </p:sp>
      <p:sp>
        <p:nvSpPr>
          <p:cNvPr id="3" name="Content Placeholder 2">
            <a:extLst>
              <a:ext uri="{FF2B5EF4-FFF2-40B4-BE49-F238E27FC236}">
                <a16:creationId xmlns:a16="http://schemas.microsoft.com/office/drawing/2014/main" id="{F184F77E-5AFC-504F-A844-5C8AA4BF0E68}"/>
              </a:ext>
            </a:extLst>
          </p:cNvPr>
          <p:cNvSpPr>
            <a:spLocks noGrp="1"/>
          </p:cNvSpPr>
          <p:nvPr>
            <p:ph idx="1"/>
          </p:nvPr>
        </p:nvSpPr>
        <p:spPr/>
        <p:txBody>
          <a:bodyPr>
            <a:normAutofit lnSpcReduction="10000"/>
          </a:bodyPr>
          <a:lstStyle/>
          <a:p>
            <a:r>
              <a:rPr lang="en-US" dirty="0"/>
              <a:t>If you don’t have an UMBC email or another </a:t>
            </a:r>
            <a:r>
              <a:rPr lang="en-US" dirty="0" err="1"/>
              <a:t>gmail</a:t>
            </a:r>
            <a:r>
              <a:rPr lang="en-US" dirty="0"/>
              <a:t> account, first you need to create a Google Account for yourself at</a:t>
            </a:r>
          </a:p>
          <a:p>
            <a:pPr algn="ctr"/>
            <a:r>
              <a:rPr lang="en-US" dirty="0">
                <a:hlinkClick r:id="rId2"/>
              </a:rPr>
              <a:t>https://accounts.google.com</a:t>
            </a:r>
            <a:r>
              <a:rPr lang="en-US" dirty="0"/>
              <a:t>	</a:t>
            </a:r>
          </a:p>
          <a:p>
            <a:endParaRPr lang="en-US" dirty="0"/>
          </a:p>
          <a:p>
            <a:r>
              <a:rPr lang="en-US" dirty="0"/>
              <a:t>Sign into your google account. Then go to</a:t>
            </a:r>
          </a:p>
          <a:p>
            <a:pPr algn="ctr"/>
            <a:r>
              <a:rPr lang="en-US" u="sng" dirty="0">
                <a:hlinkClick r:id="rId3"/>
              </a:rPr>
              <a:t>https://colab.research.google.com/</a:t>
            </a:r>
          </a:p>
          <a:p>
            <a:endParaRPr lang="en-US" dirty="0"/>
          </a:p>
          <a:p>
            <a:r>
              <a:rPr lang="en-US" dirty="0"/>
              <a:t>What you see is free </a:t>
            </a:r>
            <a:r>
              <a:rPr lang="en-US" dirty="0" err="1"/>
              <a:t>Jupyter</a:t>
            </a:r>
            <a:r>
              <a:rPr lang="en-US" dirty="0"/>
              <a:t> notebook environment that requires no setup and runs entirely in the cloud.</a:t>
            </a:r>
          </a:p>
          <a:p>
            <a:r>
              <a:rPr lang="en-US" dirty="0"/>
              <a:t>1. Click File	2. Choose “Python 3 Notebook”</a:t>
            </a:r>
          </a:p>
        </p:txBody>
      </p:sp>
    </p:spTree>
    <p:extLst>
      <p:ext uri="{BB962C8B-B14F-4D97-AF65-F5344CB8AC3E}">
        <p14:creationId xmlns:p14="http://schemas.microsoft.com/office/powerpoint/2010/main" val="15905173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6111</TotalTime>
  <Words>4298</Words>
  <Application>Microsoft Office PowerPoint</Application>
  <PresentationFormat>On-screen Show (4:3)</PresentationFormat>
  <Paragraphs>486</Paragraphs>
  <Slides>59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Calibri</vt:lpstr>
      <vt:lpstr>Courier</vt:lpstr>
      <vt:lpstr>Courier New</vt:lpstr>
      <vt:lpstr>Source Code Pro</vt:lpstr>
      <vt:lpstr>Source Code Pro Medium</vt:lpstr>
      <vt:lpstr>Tw Cen MT</vt:lpstr>
      <vt:lpstr>Tw Cen MT Condensed</vt:lpstr>
      <vt:lpstr>Wingdings</vt:lpstr>
      <vt:lpstr>Wingdings 3</vt:lpstr>
      <vt:lpstr>Integral</vt:lpstr>
      <vt:lpstr>Introduction to Python</vt:lpstr>
      <vt:lpstr>Before We Start</vt:lpstr>
      <vt:lpstr>Download &amp; Install</vt:lpstr>
      <vt:lpstr>Jupyter Notebook</vt:lpstr>
      <vt:lpstr>Jupyter Notebook</vt:lpstr>
      <vt:lpstr>Jupyter Notebook</vt:lpstr>
      <vt:lpstr>Jupyter Notebook</vt:lpstr>
      <vt:lpstr>Jupyter Notebook: Starting Directory</vt:lpstr>
      <vt:lpstr>Google Colab</vt:lpstr>
      <vt:lpstr>If you All Have either of these, We are ready to start</vt:lpstr>
      <vt:lpstr>What is Python?</vt:lpstr>
      <vt:lpstr>Why Python?</vt:lpstr>
      <vt:lpstr>Tools</vt:lpstr>
      <vt:lpstr>Anaconda: What We’ll be Using</vt:lpstr>
      <vt:lpstr>JUPYTER Notebook</vt:lpstr>
      <vt:lpstr>JUPYTER Notebook</vt:lpstr>
      <vt:lpstr>JUPYTER Notebook</vt:lpstr>
      <vt:lpstr>PowerPoint Presentation</vt:lpstr>
      <vt:lpstr>Modules: The Power of Python</vt:lpstr>
      <vt:lpstr>Modules: The Power of Python</vt:lpstr>
      <vt:lpstr>Modules: The Power of Python</vt:lpstr>
      <vt:lpstr>Modules: The Power of Python</vt:lpstr>
      <vt:lpstr>Installing New Modules</vt:lpstr>
      <vt:lpstr>Installing New Modules</vt:lpstr>
      <vt:lpstr>Python Overview</vt:lpstr>
      <vt:lpstr>Basics of a Script: Comments</vt:lpstr>
      <vt:lpstr>Basics of a Script: Indentation</vt:lpstr>
      <vt:lpstr>Basics of a Script: Indentation</vt:lpstr>
      <vt:lpstr>Basics of a Script: Variables</vt:lpstr>
      <vt:lpstr>Basics of a Script: Variables (Cont…)</vt:lpstr>
      <vt:lpstr>Basics of a Script: Variables (Cont…)</vt:lpstr>
      <vt:lpstr>Variable identifiers</vt:lpstr>
      <vt:lpstr>Name Style</vt:lpstr>
      <vt:lpstr>More on variables</vt:lpstr>
      <vt:lpstr>Why we use variables?</vt:lpstr>
      <vt:lpstr>Values</vt:lpstr>
      <vt:lpstr>Objects</vt:lpstr>
      <vt:lpstr>Values</vt:lpstr>
      <vt:lpstr>Values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Basics of a Script: Primitive Variables</vt:lpstr>
      <vt:lpstr>Python and Complex Numbers</vt:lpstr>
      <vt:lpstr>CASTING</vt:lpstr>
      <vt:lpstr>CASTING (Cont…)</vt:lpstr>
      <vt:lpstr>CASTING (Cont…)</vt:lpstr>
      <vt:lpstr>More on Strings</vt:lpstr>
      <vt:lpstr>Some Very Useful String Methods</vt:lpstr>
      <vt:lpstr>Some Very Useful String Methods (Cont…)</vt:lpstr>
      <vt:lpstr>Some Very Useful String Methods (Cont…)</vt:lpstr>
      <vt:lpstr>Arithmetic Operators</vt:lpstr>
      <vt:lpstr>Augmented Assignment Operators</vt:lpstr>
      <vt:lpstr>Don’t Forget to Save Your Notebooks</vt:lpstr>
      <vt:lpstr>Merging Notebooks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Basics of Python</dc:title>
  <dc:subject/>
  <dc:creator>Ergun Simsek</dc:creator>
  <cp:keywords/>
  <dc:description/>
  <cp:lastModifiedBy>Felix Gonzalez</cp:lastModifiedBy>
  <cp:revision>237</cp:revision>
  <cp:lastPrinted>2022-01-31T22:25:48Z</cp:lastPrinted>
  <dcterms:created xsi:type="dcterms:W3CDTF">2015-10-20T15:51:57Z</dcterms:created>
  <dcterms:modified xsi:type="dcterms:W3CDTF">2023-08-14T19:09:01Z</dcterms:modified>
  <cp:category/>
</cp:coreProperties>
</file>